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6"/>
  </p:notesMasterIdLst>
  <p:sldIdLst>
    <p:sldId id="256" r:id="rId2"/>
    <p:sldId id="259" r:id="rId3"/>
    <p:sldId id="260" r:id="rId4"/>
    <p:sldId id="343" r:id="rId5"/>
    <p:sldId id="327" r:id="rId6"/>
    <p:sldId id="325" r:id="rId7"/>
    <p:sldId id="344" r:id="rId8"/>
    <p:sldId id="305" r:id="rId9"/>
    <p:sldId id="311" r:id="rId10"/>
    <p:sldId id="320" r:id="rId11"/>
    <p:sldId id="321" r:id="rId12"/>
    <p:sldId id="303" r:id="rId13"/>
    <p:sldId id="312" r:id="rId14"/>
    <p:sldId id="304" r:id="rId15"/>
    <p:sldId id="341" r:id="rId16"/>
    <p:sldId id="340" r:id="rId17"/>
    <p:sldId id="313" r:id="rId18"/>
    <p:sldId id="307" r:id="rId19"/>
    <p:sldId id="314" r:id="rId20"/>
    <p:sldId id="308" r:id="rId21"/>
    <p:sldId id="342" r:id="rId22"/>
    <p:sldId id="309" r:id="rId23"/>
    <p:sldId id="315" r:id="rId24"/>
    <p:sldId id="310" r:id="rId25"/>
    <p:sldId id="316" r:id="rId26"/>
    <p:sldId id="319" r:id="rId27"/>
    <p:sldId id="322" r:id="rId28"/>
    <p:sldId id="330" r:id="rId29"/>
    <p:sldId id="332" r:id="rId30"/>
    <p:sldId id="323" r:id="rId31"/>
    <p:sldId id="306" r:id="rId32"/>
    <p:sldId id="324" r:id="rId33"/>
    <p:sldId id="339" r:id="rId34"/>
    <p:sldId id="317" r:id="rId35"/>
    <p:sldId id="318" r:id="rId36"/>
    <p:sldId id="326" r:id="rId37"/>
    <p:sldId id="261" r:id="rId38"/>
    <p:sldId id="328" r:id="rId39"/>
    <p:sldId id="334" r:id="rId40"/>
    <p:sldId id="336" r:id="rId41"/>
    <p:sldId id="338" r:id="rId42"/>
    <p:sldId id="300" r:id="rId43"/>
    <p:sldId id="337" r:id="rId44"/>
    <p:sldId id="302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62" d="100"/>
          <a:sy n="62" d="100"/>
        </p:scale>
        <p:origin x="7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32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4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Relationship Id="rId4" Type="http://schemas.openxmlformats.org/officeDocument/2006/relationships/image" Target="../media/image66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7.wmf"/><Relationship Id="rId1" Type="http://schemas.openxmlformats.org/officeDocument/2006/relationships/image" Target="../media/image14.wmf"/><Relationship Id="rId4" Type="http://schemas.openxmlformats.org/officeDocument/2006/relationships/image" Target="../media/image1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18.wmf"/><Relationship Id="rId1" Type="http://schemas.openxmlformats.org/officeDocument/2006/relationships/image" Target="../media/image19.wmf"/><Relationship Id="rId4" Type="http://schemas.openxmlformats.org/officeDocument/2006/relationships/image" Target="../media/image2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4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10/14/2021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68336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667CDA-5457-4007-A8FE-24BBE06D032A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19F108-493F-4016-9956-86AAD44A6E8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013DE0-351D-4323-B12F-C63039CB80D8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98E7A4-CE2F-41E0-8EEE-D3BB63D5C312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F285AC-C3FE-46D3-85A0-45F79FF514CB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71086-29A5-4634-8E6B-EE55AC7745F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30802D-66EB-45BF-9235-C0B44B840349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CC0B18-DB88-45F8-8617-F4D667C93060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366F9A-03FD-4770-BF23-72548F9EF3EA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DE6E16-DAEC-4DEA-951F-BE13640B512C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871750-E0D0-4218-B22A-67819FD2A237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CF0011-8A3C-414F-BDAF-96915C290DE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53BA4C-122E-437E-BB54-F1D901894A18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E31753-2980-4E53-A9BC-C94197688903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792C5D-A6DF-4E57-9F48-3A777F0DD071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5F256A-0D26-4E03-B488-84B38C3D62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47505D-8997-4DCB-99BC-BEEA058E917E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3622A9-BF09-4044-9B72-16B6FA0F4B71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FAB854-4B40-4092-A6C7-4FD1BA47FBFC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956085-3970-4DD3-8CCF-1737E8C69A61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72C114-EEDB-46DA-9696-92ABC5DB2A90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0B0770-9FA4-41DB-B106-0EE4C639DC30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83127F-6273-4251-9768-0CC88E79C89A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E98DC5-44AC-4011-9598-8B2F9C2AF18A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8B385B-2D28-418D-BA31-F37E526C042B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1874BF-09DA-447D-BCFD-D9EFE1822D5C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18D4B0-CBE6-4547-A3D7-1859D5529AD8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A0050E-EF58-4404-807B-A66D976BE19E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6CEAA0-93C7-4C20-B8F4-3198038DD7A3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EBB627-9BEA-46EB-A562-AF8BF78A15F8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0B0770-9FA4-41DB-B106-0EE4C639DC30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31C3CC-EF32-4331-9D38-D972DE1B2E89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9C3CF2-D3D5-4578-AFA2-E82D34E0B3AB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24FC2F-F7E1-4DBF-A920-CB6BA339F35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7E83CD-46AC-442F-873E-F174E0B72BAD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A391AC-3CB6-45DE-AD11-03BE42FF5FDD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dwharder@gmail.com</a:t>
            </a: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Proof by Induction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16.wmf"/><Relationship Id="rId5" Type="http://schemas.openxmlformats.org/officeDocument/2006/relationships/image" Target="../media/image14.w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18.wmf"/><Relationship Id="rId10" Type="http://schemas.openxmlformats.org/officeDocument/2006/relationships/image" Target="../media/image20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20.wmf"/><Relationship Id="rId5" Type="http://schemas.openxmlformats.org/officeDocument/2006/relationships/image" Target="../media/image19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21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2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26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27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22.wmf"/><Relationship Id="rId5" Type="http://schemas.openxmlformats.org/officeDocument/2006/relationships/image" Target="../media/image23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29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48.bin"/><Relationship Id="rId9" Type="http://schemas.openxmlformats.org/officeDocument/2006/relationships/oleObject" Target="../embeddings/oleObject5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32.wmf"/><Relationship Id="rId10" Type="http://schemas.openxmlformats.org/officeDocument/2006/relationships/image" Target="../media/image30.wmf"/><Relationship Id="rId4" Type="http://schemas.openxmlformats.org/officeDocument/2006/relationships/oleObject" Target="../embeddings/oleObject52.bin"/><Relationship Id="rId9" Type="http://schemas.openxmlformats.org/officeDocument/2006/relationships/oleObject" Target="../embeddings/oleObject55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58.bin"/><Relationship Id="rId9" Type="http://schemas.openxmlformats.org/officeDocument/2006/relationships/image" Target="../media/image37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6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4.bin"/><Relationship Id="rId5" Type="http://schemas.openxmlformats.org/officeDocument/2006/relationships/image" Target="../media/image40.wmf"/><Relationship Id="rId4" Type="http://schemas.openxmlformats.org/officeDocument/2006/relationships/oleObject" Target="../embeddings/oleObject6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6.bin"/><Relationship Id="rId11" Type="http://schemas.openxmlformats.org/officeDocument/2006/relationships/image" Target="../media/image44.wmf"/><Relationship Id="rId5" Type="http://schemas.openxmlformats.org/officeDocument/2006/relationships/image" Target="../media/image41.wmf"/><Relationship Id="rId10" Type="http://schemas.openxmlformats.org/officeDocument/2006/relationships/oleObject" Target="../embeddings/oleObject68.bin"/><Relationship Id="rId4" Type="http://schemas.openxmlformats.org/officeDocument/2006/relationships/oleObject" Target="../embeddings/oleObject65.bin"/><Relationship Id="rId9" Type="http://schemas.openxmlformats.org/officeDocument/2006/relationships/image" Target="../media/image43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44.wmf"/><Relationship Id="rId5" Type="http://schemas.openxmlformats.org/officeDocument/2006/relationships/image" Target="../media/image45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4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74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46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49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79.bin"/><Relationship Id="rId9" Type="http://schemas.openxmlformats.org/officeDocument/2006/relationships/image" Target="../media/image52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82.bin"/><Relationship Id="rId9" Type="http://schemas.openxmlformats.org/officeDocument/2006/relationships/image" Target="../media/image53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5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54.wmf"/><Relationship Id="rId4" Type="http://schemas.openxmlformats.org/officeDocument/2006/relationships/oleObject" Target="../embeddings/oleObject8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60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59.wmf"/><Relationship Id="rId5" Type="http://schemas.openxmlformats.org/officeDocument/2006/relationships/image" Target="../media/image56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5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93.bin"/><Relationship Id="rId4" Type="http://schemas.openxmlformats.org/officeDocument/2006/relationships/image" Target="../media/image61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3" Type="http://schemas.openxmlformats.org/officeDocument/2006/relationships/image" Target="../media/image67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95.bin"/><Relationship Id="rId11" Type="http://schemas.openxmlformats.org/officeDocument/2006/relationships/image" Target="../media/image66.wmf"/><Relationship Id="rId5" Type="http://schemas.openxmlformats.org/officeDocument/2006/relationships/image" Target="../media/image63.wmf"/><Relationship Id="rId10" Type="http://schemas.openxmlformats.org/officeDocument/2006/relationships/oleObject" Target="../embeddings/oleObject97.bin"/><Relationship Id="rId4" Type="http://schemas.openxmlformats.org/officeDocument/2006/relationships/oleObject" Target="../embeddings/oleObject94.bin"/><Relationship Id="rId9" Type="http://schemas.openxmlformats.org/officeDocument/2006/relationships/image" Target="../media/image65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8.wmf"/><Relationship Id="rId4" Type="http://schemas.openxmlformats.org/officeDocument/2006/relationships/oleObject" Target="../embeddings/oleObject98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9.w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8.wmf"/><Relationship Id="rId5" Type="http://schemas.openxmlformats.org/officeDocument/2006/relationships/image" Target="../media/image11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1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755650" y="2558504"/>
            <a:ext cx="7199313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Proof by Induction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the sum of the first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odd integers is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2462213" y="3979863"/>
          <a:ext cx="29289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Equation" r:id="rId4" imgW="2031840" imgH="431640" progId="Equation.DSMT4">
                  <p:embed/>
                </p:oleObj>
              </mc:Choice>
              <mc:Fallback>
                <p:oleObj name="Equation" r:id="rId4" imgW="203184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2213" y="3979863"/>
                        <a:ext cx="29289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2"/>
          <p:cNvGraphicFramePr>
            <a:graphicFrameLocks noChangeAspect="1"/>
          </p:cNvGraphicFramePr>
          <p:nvPr/>
        </p:nvGraphicFramePr>
        <p:xfrm>
          <a:off x="6351588" y="3159125"/>
          <a:ext cx="12255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Equation" r:id="rId6" imgW="850680" imgH="431640" progId="Equation.DSMT4">
                  <p:embed/>
                </p:oleObj>
              </mc:Choice>
              <mc:Fallback>
                <p:oleObj name="Equation" r:id="rId6" imgW="85068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3159125"/>
                        <a:ext cx="12255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2</a:t>
            </a:r>
          </a:p>
        </p:txBody>
      </p:sp>
      <p:sp>
        <p:nvSpPr>
          <p:cNvPr id="9" name="Oval 8"/>
          <p:cNvSpPr/>
          <p:nvPr/>
        </p:nvSpPr>
        <p:spPr>
          <a:xfrm>
            <a:off x="6227763" y="31242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4105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3492500" y="1916113"/>
          <a:ext cx="25193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2519363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5"/>
          <p:cNvGraphicFramePr>
            <a:graphicFrameLocks noChangeAspect="1"/>
          </p:cNvGraphicFramePr>
          <p:nvPr/>
        </p:nvGraphicFramePr>
        <p:xfrm>
          <a:off x="2627313" y="2503488"/>
          <a:ext cx="14811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Equation" r:id="rId10" imgW="1028520" imgH="431640" progId="Equation.DSMT4">
                  <p:embed/>
                </p:oleObj>
              </mc:Choice>
              <mc:Fallback>
                <p:oleObj name="Equation" r:id="rId10" imgW="10285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03488"/>
                        <a:ext cx="1481137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4473575" y="39878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the sum of the first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odd integers is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6351588" y="3159125"/>
          <a:ext cx="12255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4" name="Equation" r:id="rId4" imgW="850680" imgH="431640" progId="Equation.DSMT4">
                  <p:embed/>
                </p:oleObj>
              </mc:Choice>
              <mc:Fallback>
                <p:oleObj name="Equation" r:id="rId4" imgW="85068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1588" y="3159125"/>
                        <a:ext cx="12255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2</a:t>
            </a:r>
          </a:p>
        </p:txBody>
      </p:sp>
      <p:sp>
        <p:nvSpPr>
          <p:cNvPr id="9" name="Oval 8"/>
          <p:cNvSpPr/>
          <p:nvPr/>
        </p:nvSpPr>
        <p:spPr>
          <a:xfrm>
            <a:off x="6227763" y="3124200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512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4473575" y="3978275"/>
            <a:ext cx="93662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2463800" y="3968750"/>
          <a:ext cx="2928938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6" imgW="2031840" imgH="1473120" progId="Equation.DSMT4">
                  <p:embed/>
                </p:oleObj>
              </mc:Choice>
              <mc:Fallback>
                <p:oleObj name="Equation" r:id="rId6" imgW="2031840" imgH="147312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3800" y="3968750"/>
                        <a:ext cx="2928938" cy="212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Oval 15"/>
          <p:cNvSpPr/>
          <p:nvPr/>
        </p:nvSpPr>
        <p:spPr>
          <a:xfrm flipH="1">
            <a:off x="7316788" y="3276600"/>
            <a:ext cx="322262" cy="304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 flipH="1">
            <a:off x="4537075" y="4622800"/>
            <a:ext cx="322263" cy="3048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5124" name="Object 13"/>
          <p:cNvGraphicFramePr>
            <a:graphicFrameLocks noChangeAspect="1"/>
          </p:cNvGraphicFramePr>
          <p:nvPr/>
        </p:nvGraphicFramePr>
        <p:xfrm>
          <a:off x="3492500" y="1916113"/>
          <a:ext cx="2519363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Equation" r:id="rId8" imgW="1434960" imgH="431640" progId="Equation.DSMT4">
                  <p:embed/>
                </p:oleObj>
              </mc:Choice>
              <mc:Fallback>
                <p:oleObj name="Equation" r:id="rId8" imgW="1434960" imgH="43164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1916113"/>
                        <a:ext cx="2519363" cy="75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5"/>
          <p:cNvGraphicFramePr>
            <a:graphicFrameLocks noChangeAspect="1"/>
          </p:cNvGraphicFramePr>
          <p:nvPr/>
        </p:nvGraphicFramePr>
        <p:xfrm>
          <a:off x="2627313" y="2511425"/>
          <a:ext cx="1481137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Equation" r:id="rId10" imgW="1028520" imgH="431640" progId="Equation.DSMT4">
                  <p:embed/>
                </p:oleObj>
              </mc:Choice>
              <mc:Fallback>
                <p:oleObj name="Equation" r:id="rId10" imgW="102852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511425"/>
                        <a:ext cx="1481137" cy="619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3</a:t>
            </a:r>
          </a:p>
        </p:txBody>
      </p:sp>
      <p:sp>
        <p:nvSpPr>
          <p:cNvPr id="61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2082800" y="1454150"/>
          <a:ext cx="15525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4" imgW="939600" imgH="431640" progId="Equation.DSMT4">
                  <p:embed/>
                </p:oleObj>
              </mc:Choice>
              <mc:Fallback>
                <p:oleObj name="Equation" r:id="rId4" imgW="93960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454150"/>
                        <a:ext cx="15525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2627313" y="2133600"/>
          <a:ext cx="204946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6" imgW="1422360" imgH="431640" progId="Equation.DSMT4">
                  <p:embed/>
                </p:oleObj>
              </mc:Choice>
              <mc:Fallback>
                <p:oleObj name="Equation" r:id="rId6" imgW="142236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2049462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6148" name="Object 6"/>
          <p:cNvGraphicFramePr>
            <a:graphicFrameLocks noChangeAspect="1"/>
          </p:cNvGraphicFramePr>
          <p:nvPr/>
        </p:nvGraphicFramePr>
        <p:xfrm>
          <a:off x="6386513" y="2870200"/>
          <a:ext cx="13541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8" imgW="939600" imgH="431640" progId="Equation.DSMT4">
                  <p:embed/>
                </p:oleObj>
              </mc:Choice>
              <mc:Fallback>
                <p:oleObj name="Equation" r:id="rId8" imgW="93960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870200"/>
                        <a:ext cx="135413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3619500" y="3629025"/>
            <a:ext cx="600075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2484438" y="3646488"/>
          <a:ext cx="17557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9" imgW="1218960" imgH="431640" progId="Equation.DSMT4">
                  <p:embed/>
                </p:oleObj>
              </mc:Choice>
              <mc:Fallback>
                <p:oleObj name="Equation" r:id="rId9" imgW="1218960" imgH="4316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646488"/>
                        <a:ext cx="17557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3</a:t>
            </a:r>
          </a:p>
        </p:txBody>
      </p:sp>
      <p:sp>
        <p:nvSpPr>
          <p:cNvPr id="71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2627313" y="2133600"/>
          <a:ext cx="2049462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0" name="Equation" r:id="rId4" imgW="1422360" imgH="431640" progId="Equation.DSMT4">
                  <p:embed/>
                </p:oleObj>
              </mc:Choice>
              <mc:Fallback>
                <p:oleObj name="Equation" r:id="rId4" imgW="1422360" imgH="4316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2049462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45325" y="2925763"/>
            <a:ext cx="766763" cy="4397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7171" name="Object 4"/>
          <p:cNvGraphicFramePr>
            <a:graphicFrameLocks noChangeAspect="1"/>
          </p:cNvGraphicFramePr>
          <p:nvPr/>
        </p:nvGraphicFramePr>
        <p:xfrm>
          <a:off x="6386513" y="2870200"/>
          <a:ext cx="1354137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1" name="Equation" r:id="rId6" imgW="939600" imgH="431640" progId="Equation.DSMT4">
                  <p:embed/>
                </p:oleObj>
              </mc:Choice>
              <mc:Fallback>
                <p:oleObj name="Equation" r:id="rId6" imgW="93960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513" y="2870200"/>
                        <a:ext cx="1354137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3668713" y="4213225"/>
            <a:ext cx="766762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619500" y="3629025"/>
            <a:ext cx="600075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71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622844"/>
              </p:ext>
            </p:extLst>
          </p:nvPr>
        </p:nvGraphicFramePr>
        <p:xfrm>
          <a:off x="3001963" y="4279900"/>
          <a:ext cx="1354137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8" imgW="939600" imgH="698400" progId="Equation.DSMT4">
                  <p:embed/>
                </p:oleObj>
              </mc:Choice>
              <mc:Fallback>
                <p:oleObj name="Equation" r:id="rId8" imgW="939600" imgH="69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1963" y="4279900"/>
                        <a:ext cx="1354137" cy="1004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6"/>
          <p:cNvGraphicFramePr>
            <a:graphicFrameLocks noChangeAspect="1"/>
          </p:cNvGraphicFramePr>
          <p:nvPr/>
        </p:nvGraphicFramePr>
        <p:xfrm>
          <a:off x="2484438" y="3646488"/>
          <a:ext cx="17557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Equation" r:id="rId10" imgW="1218960" imgH="431640" progId="Equation.DSMT4">
                  <p:embed/>
                </p:oleObj>
              </mc:Choice>
              <mc:Fallback>
                <p:oleObj name="Equation" r:id="rId10" imgW="1218960" imgH="4316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646488"/>
                        <a:ext cx="17557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14"/>
          <p:cNvGraphicFramePr>
            <a:graphicFrameLocks noChangeAspect="1"/>
          </p:cNvGraphicFramePr>
          <p:nvPr/>
        </p:nvGraphicFramePr>
        <p:xfrm>
          <a:off x="2082800" y="1454150"/>
          <a:ext cx="15525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12" imgW="939600" imgH="431640" progId="Equation.DSMT4">
                  <p:embed/>
                </p:oleObj>
              </mc:Choice>
              <mc:Fallback>
                <p:oleObj name="Equation" r:id="rId12" imgW="939600" imgH="43164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800" y="1454150"/>
                        <a:ext cx="1552575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6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7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5"/>
          <p:cNvGraphicFramePr>
            <a:graphicFrameLocks noChangeAspect="1"/>
          </p:cNvGraphicFramePr>
          <p:nvPr/>
        </p:nvGraphicFramePr>
        <p:xfrm>
          <a:off x="1692275" y="3582988"/>
          <a:ext cx="37719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Equation" r:id="rId10" imgW="2616120" imgH="482400" progId="Equation.DSMT4">
                  <p:embed/>
                </p:oleObj>
              </mc:Choice>
              <mc:Fallback>
                <p:oleObj name="Equation" r:id="rId10" imgW="261612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82988"/>
                        <a:ext cx="3771900" cy="695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92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15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Equation" r:id="rId10" imgW="4419360" imgH="1498320" progId="Equation.DSMT4">
                  <p:embed/>
                </p:oleObj>
              </mc:Choice>
              <mc:Fallback>
                <p:oleObj name="Equation" r:id="rId10" imgW="4419360" imgH="14983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1574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102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Equation" r:id="rId4" imgW="749160" imgH="457200" progId="Equation.DSMT4">
                  <p:embed/>
                </p:oleObj>
              </mc:Choice>
              <mc:Fallback>
                <p:oleObj name="Equation" r:id="rId4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Equation" r:id="rId6" imgW="1333440" imgH="457200" progId="Equation.DSMT4">
                  <p:embed/>
                </p:oleObj>
              </mc:Choice>
              <mc:Fallback>
                <p:oleObj name="Equation" r:id="rId6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Equation" r:id="rId8" imgW="749160" imgH="457200" progId="Equation.DSMT4">
                  <p:embed/>
                </p:oleObj>
              </mc:Choice>
              <mc:Fallback>
                <p:oleObj name="Equation" r:id="rId8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Equation" r:id="rId10" imgW="4419360" imgH="1981080" progId="Equation.DSMT4">
                  <p:embed/>
                </p:oleObj>
              </mc:Choice>
              <mc:Fallback>
                <p:oleObj name="Equation" r:id="rId10" imgW="4419360" imgH="19810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85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832100" y="5653088"/>
            <a:ext cx="720725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6227763" y="2709863"/>
            <a:ext cx="719137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4</a:t>
            </a:r>
          </a:p>
        </p:txBody>
      </p:sp>
      <p:sp>
        <p:nvSpPr>
          <p:cNvPr id="112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1266" name="Object 3"/>
          <p:cNvGraphicFramePr>
            <a:graphicFrameLocks noChangeAspect="1"/>
          </p:cNvGraphicFramePr>
          <p:nvPr/>
        </p:nvGraphicFramePr>
        <p:xfrm>
          <a:off x="2681288" y="2133600"/>
          <a:ext cx="192246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8" name="Equation" r:id="rId4" imgW="1333440" imgH="457200" progId="Equation.DSMT4">
                  <p:embed/>
                </p:oleObj>
              </mc:Choice>
              <mc:Fallback>
                <p:oleObj name="Equation" r:id="rId4" imgW="133344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2133600"/>
                        <a:ext cx="1922462" cy="66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Object 4"/>
          <p:cNvGraphicFramePr>
            <a:graphicFrameLocks noChangeAspect="1"/>
          </p:cNvGraphicFramePr>
          <p:nvPr/>
        </p:nvGraphicFramePr>
        <p:xfrm>
          <a:off x="6283325" y="2814638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Equation" r:id="rId6" imgW="749160" imgH="457200" progId="Equation.DSMT4">
                  <p:embed/>
                </p:oleObj>
              </mc:Choice>
              <mc:Fallback>
                <p:oleObj name="Equation" r:id="rId6" imgW="74916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3325" y="2814638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Object 5"/>
          <p:cNvGraphicFramePr>
            <a:graphicFrameLocks noChangeAspect="1"/>
          </p:cNvGraphicFramePr>
          <p:nvPr/>
        </p:nvGraphicFramePr>
        <p:xfrm>
          <a:off x="1692275" y="3573463"/>
          <a:ext cx="6370638" cy="2852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Equation" r:id="rId8" imgW="4419360" imgH="1981080" progId="Equation.DSMT4">
                  <p:embed/>
                </p:oleObj>
              </mc:Choice>
              <mc:Fallback>
                <p:oleObj name="Equation" r:id="rId8" imgW="4419360" imgH="19810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573463"/>
                        <a:ext cx="6370638" cy="2852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832100" y="5653088"/>
            <a:ext cx="720725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Oval 8"/>
          <p:cNvSpPr/>
          <p:nvPr/>
        </p:nvSpPr>
        <p:spPr>
          <a:xfrm>
            <a:off x="6227763" y="2709863"/>
            <a:ext cx="719137" cy="86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27863" y="2887663"/>
            <a:ext cx="407987" cy="4397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3817938" y="5835650"/>
            <a:ext cx="407987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1269" name="Object 2"/>
          <p:cNvGraphicFramePr>
            <a:graphicFrameLocks noChangeAspect="1"/>
          </p:cNvGraphicFramePr>
          <p:nvPr/>
        </p:nvGraphicFramePr>
        <p:xfrm>
          <a:off x="2195513" y="1484313"/>
          <a:ext cx="10795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Equation" r:id="rId10" imgW="749160" imgH="457200" progId="Equation.DSMT4">
                  <p:embed/>
                </p:oleObj>
              </mc:Choice>
              <mc:Fallback>
                <p:oleObj name="Equation" r:id="rId10" imgW="749160" imgH="457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484313"/>
                        <a:ext cx="1079500" cy="65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90" name="Object 7"/>
          <p:cNvGraphicFramePr>
            <a:graphicFrameLocks noChangeAspect="1"/>
          </p:cNvGraphicFramePr>
          <p:nvPr/>
        </p:nvGraphicFramePr>
        <p:xfrm>
          <a:off x="6354763" y="2806700"/>
          <a:ext cx="13541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2" name="Equation" r:id="rId4" imgW="939600" imgH="444240" progId="Equation.DSMT4">
                  <p:embed/>
                </p:oleObj>
              </mc:Choice>
              <mc:Fallback>
                <p:oleObj name="Equation" r:id="rId4" imgW="939600" imgH="4442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2806700"/>
                        <a:ext cx="13541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5</a:t>
            </a:r>
          </a:p>
        </p:txBody>
      </p:sp>
      <p:sp>
        <p:nvSpPr>
          <p:cNvPr id="122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2291" name="Object 2"/>
          <p:cNvGraphicFramePr>
            <a:graphicFrameLocks noChangeAspect="1"/>
          </p:cNvGraphicFramePr>
          <p:nvPr/>
        </p:nvGraphicFramePr>
        <p:xfrm>
          <a:off x="2124075" y="1485900"/>
          <a:ext cx="13541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3" name="Equation" r:id="rId6" imgW="939600" imgH="444240" progId="Equation.DSMT4">
                  <p:embed/>
                </p:oleObj>
              </mc:Choice>
              <mc:Fallback>
                <p:oleObj name="Equation" r:id="rId6" imgW="9396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485900"/>
                        <a:ext cx="135413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227763" y="2790825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2292" name="Object 3"/>
          <p:cNvGraphicFramePr>
            <a:graphicFrameLocks noChangeAspect="1"/>
          </p:cNvGraphicFramePr>
          <p:nvPr/>
        </p:nvGraphicFramePr>
        <p:xfrm>
          <a:off x="2555875" y="2133600"/>
          <a:ext cx="15001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4" name="Equation" r:id="rId7" imgW="1041120" imgH="444240" progId="Equation.DSMT4">
                  <p:embed/>
                </p:oleObj>
              </mc:Choice>
              <mc:Fallback>
                <p:oleObj name="Equation" r:id="rId7" imgW="10411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150018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8"/>
          <p:cNvGraphicFramePr>
            <a:graphicFrameLocks noChangeAspect="1"/>
          </p:cNvGraphicFramePr>
          <p:nvPr/>
        </p:nvGraphicFramePr>
        <p:xfrm>
          <a:off x="2555875" y="3492500"/>
          <a:ext cx="1720850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Equation" r:id="rId9" imgW="1193760" imgH="431640" progId="Equation.DSMT4">
                  <p:embed/>
                </p:oleObj>
              </mc:Choice>
              <mc:Fallback>
                <p:oleObj name="Equation" r:id="rId9" imgW="1193760" imgH="4316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492500"/>
                        <a:ext cx="1720850" cy="620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Oval 13"/>
          <p:cNvSpPr/>
          <p:nvPr/>
        </p:nvSpPr>
        <p:spPr>
          <a:xfrm>
            <a:off x="3644900" y="3492500"/>
            <a:ext cx="60007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ChangeAspect="1"/>
          </p:cNvGraphicFramePr>
          <p:nvPr/>
        </p:nvGraphicFramePr>
        <p:xfrm>
          <a:off x="2555875" y="3500438"/>
          <a:ext cx="3459163" cy="310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Equation" r:id="rId4" imgW="2400120" imgH="2158920" progId="Equation.DSMT4">
                  <p:embed/>
                </p:oleObj>
              </mc:Choice>
              <mc:Fallback>
                <p:oleObj name="Equation" r:id="rId4" imgW="2400120" imgH="21589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500438"/>
                        <a:ext cx="3459163" cy="3100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"/>
          <p:cNvGraphicFramePr>
            <a:graphicFrameLocks noChangeAspect="1"/>
          </p:cNvGraphicFramePr>
          <p:nvPr/>
        </p:nvGraphicFramePr>
        <p:xfrm>
          <a:off x="6354763" y="2806700"/>
          <a:ext cx="1354137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Equation" r:id="rId6" imgW="939600" imgH="444240" progId="Equation.DSMT4">
                  <p:embed/>
                </p:oleObj>
              </mc:Choice>
              <mc:Fallback>
                <p:oleObj name="Equation" r:id="rId6" imgW="939600" imgH="4442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4763" y="2806700"/>
                        <a:ext cx="1354137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5</a:t>
            </a:r>
          </a:p>
        </p:txBody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13316" name="Object 2"/>
          <p:cNvGraphicFramePr>
            <a:graphicFrameLocks noChangeAspect="1"/>
          </p:cNvGraphicFramePr>
          <p:nvPr/>
        </p:nvGraphicFramePr>
        <p:xfrm>
          <a:off x="2124075" y="1485900"/>
          <a:ext cx="135413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Equation" r:id="rId8" imgW="939600" imgH="444240" progId="Equation.DSMT4">
                  <p:embed/>
                </p:oleObj>
              </mc:Choice>
              <mc:Fallback>
                <p:oleObj name="Equation" r:id="rId8" imgW="9396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485900"/>
                        <a:ext cx="135413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6227763" y="2790825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6943725" y="2781300"/>
            <a:ext cx="865188" cy="6318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644900" y="3492500"/>
            <a:ext cx="600075" cy="6651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3317" name="Object 3"/>
          <p:cNvGraphicFramePr>
            <a:graphicFrameLocks noChangeAspect="1"/>
          </p:cNvGraphicFramePr>
          <p:nvPr/>
        </p:nvGraphicFramePr>
        <p:xfrm>
          <a:off x="2555875" y="2133600"/>
          <a:ext cx="1500188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Equation" r:id="rId9" imgW="1041120" imgH="444240" progId="Equation.DSMT4">
                  <p:embed/>
                </p:oleObj>
              </mc:Choice>
              <mc:Fallback>
                <p:oleObj name="Equation" r:id="rId9" imgW="1041120" imgH="4442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133600"/>
                        <a:ext cx="1500188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3627438" y="4102100"/>
            <a:ext cx="863600" cy="6318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topic gives an overview of the mathematical technique of a proof by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will describe the inductive principle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Look at ten different examples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Four examples where the technique is incorrectly applied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Well-ordering of the natural numbers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Strong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Geometric problems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584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Outline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by induction that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integers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This is slightly different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Choose a base case, say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Next, prove that the truth of the formula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implies the truth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Also, prove that the truth of the formula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also implies the truth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: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0 = 0</a:t>
            </a:r>
            <a:r>
              <a:rPr lang="en-US" dirty="0" smtClean="0">
                <a:latin typeface="Arial" charset="0"/>
                <a:cs typeface="Arial" charset="0"/>
              </a:rPr>
              <a:t>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i="1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both cases, the first term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,</a:t>
            </a:r>
            <a:br>
              <a:rPr lang="en-US" dirty="0" smtClean="0">
                <a:latin typeface="Arial" charset="0"/>
                <a:cs typeface="Arial" charset="0"/>
              </a:rPr>
            </a:br>
            <a:r>
              <a:rPr lang="en-US" dirty="0" smtClean="0">
                <a:latin typeface="Arial" charset="0"/>
                <a:cs typeface="Arial" charset="0"/>
              </a:rPr>
              <a:t>the second term 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by assumption;</a:t>
            </a: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Consequently, their sum must also be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6</a:t>
            </a: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395288" y="4149725"/>
          <a:ext cx="3586162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4" imgW="2489040" imgH="558720" progId="Equation.DSMT4">
                  <p:embed/>
                </p:oleObj>
              </mc:Choice>
              <mc:Fallback>
                <p:oleObj name="Equation" r:id="rId4" imgW="2489040" imgH="55872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149725"/>
                        <a:ext cx="3586162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Oval 17"/>
          <p:cNvSpPr/>
          <p:nvPr/>
        </p:nvSpPr>
        <p:spPr>
          <a:xfrm>
            <a:off x="2959100" y="4446588"/>
            <a:ext cx="790575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4339" name="Object 9"/>
          <p:cNvGraphicFramePr>
            <a:graphicFrameLocks noChangeAspect="1"/>
          </p:cNvGraphicFramePr>
          <p:nvPr/>
        </p:nvGraphicFramePr>
        <p:xfrm>
          <a:off x="4676775" y="4149725"/>
          <a:ext cx="35671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Equation" r:id="rId6" imgW="2476440" imgH="558720" progId="Equation.DSMT4">
                  <p:embed/>
                </p:oleObj>
              </mc:Choice>
              <mc:Fallback>
                <p:oleObj name="Equation" r:id="rId6" imgW="2476440" imgH="55872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775" y="4149725"/>
                        <a:ext cx="3567113" cy="80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Oval 10"/>
          <p:cNvSpPr/>
          <p:nvPr/>
        </p:nvSpPr>
        <p:spPr>
          <a:xfrm>
            <a:off x="7237413" y="4446588"/>
            <a:ext cx="790575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Of course, proof-by-induction may not always be the only approach: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Proving that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integers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An alternative proof could follow by observing that all integers may be written as either</a:t>
            </a:r>
          </a:p>
          <a:p>
            <a:pPr lvl="1" algn="ctr" eaLnBrk="1" hangingPunct="1">
              <a:buFont typeface="Arial" charset="0"/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         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+ 2</a:t>
            </a:r>
          </a:p>
          <a:p>
            <a:pPr lvl="1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and then observing that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6</a:t>
            </a:r>
          </a:p>
        </p:txBody>
      </p:sp>
      <p:graphicFrame>
        <p:nvGraphicFramePr>
          <p:cNvPr id="15362" name="Object 5"/>
          <p:cNvGraphicFramePr>
            <a:graphicFrameLocks noChangeAspect="1"/>
          </p:cNvGraphicFramePr>
          <p:nvPr/>
        </p:nvGraphicFramePr>
        <p:xfrm>
          <a:off x="539750" y="3933056"/>
          <a:ext cx="2487613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Equation" r:id="rId4" imgW="1726920" imgH="533160" progId="Equation.DSMT4">
                  <p:embed/>
                </p:oleObj>
              </mc:Choice>
              <mc:Fallback>
                <p:oleObj name="Equation" r:id="rId4" imgW="1726920" imgH="53316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933056"/>
                        <a:ext cx="2487613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3" name="Object 4"/>
          <p:cNvGraphicFramePr>
            <a:graphicFrameLocks noChangeAspect="1"/>
          </p:cNvGraphicFramePr>
          <p:nvPr/>
        </p:nvGraphicFramePr>
        <p:xfrm>
          <a:off x="3132138" y="3933056"/>
          <a:ext cx="2543175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6" imgW="1765080" imgH="533160" progId="Equation.DSMT4">
                  <p:embed/>
                </p:oleObj>
              </mc:Choice>
              <mc:Fallback>
                <p:oleObj name="Equation" r:id="rId6" imgW="176508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933056"/>
                        <a:ext cx="2543175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4" name="Object 5"/>
          <p:cNvGraphicFramePr>
            <a:graphicFrameLocks noChangeAspect="1"/>
          </p:cNvGraphicFramePr>
          <p:nvPr/>
        </p:nvGraphicFramePr>
        <p:xfrm>
          <a:off x="5837238" y="3933056"/>
          <a:ext cx="2982912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8" imgW="2070000" imgH="533160" progId="Equation.DSMT4">
                  <p:embed/>
                </p:oleObj>
              </mc:Choice>
              <mc:Fallback>
                <p:oleObj name="Equation" r:id="rId8" imgW="2070000" imgH="53316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7238" y="3933056"/>
                        <a:ext cx="2982912" cy="766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1163638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3" name="Oval 12"/>
          <p:cNvSpPr/>
          <p:nvPr/>
        </p:nvSpPr>
        <p:spPr>
          <a:xfrm>
            <a:off x="3770313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6477000" y="4355331"/>
            <a:ext cx="317500" cy="314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 </a:t>
            </a:r>
            <a:r>
              <a:rPr lang="en-US" dirty="0" smtClean="0">
                <a:latin typeface="Arial" charset="0"/>
                <a:cs typeface="Arial" charset="0"/>
              </a:rPr>
              <a:t>using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the chain rule,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Proof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   the derivative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7</a:t>
            </a:r>
          </a:p>
        </p:txBody>
      </p:sp>
      <p:sp>
        <p:nvSpPr>
          <p:cNvPr id="18" name="Oval 17"/>
          <p:cNvSpPr/>
          <p:nvPr/>
        </p:nvSpPr>
        <p:spPr>
          <a:xfrm>
            <a:off x="3741738" y="4478338"/>
            <a:ext cx="719137" cy="606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6386" name="Object 3"/>
          <p:cNvGraphicFramePr>
            <a:graphicFrameLocks noChangeAspect="1"/>
          </p:cNvGraphicFramePr>
          <p:nvPr/>
        </p:nvGraphicFramePr>
        <p:xfrm>
          <a:off x="2849563" y="3805238"/>
          <a:ext cx="2714625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Equation" r:id="rId4" imgW="1523880" imgH="711000" progId="Equation.DSMT4">
                  <p:embed/>
                </p:oleObj>
              </mc:Choice>
              <mc:Fallback>
                <p:oleObj name="Equation" r:id="rId4" imgW="1523880" imgH="711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9563" y="3805238"/>
                        <a:ext cx="2714625" cy="1265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6"/>
          <p:cNvGraphicFramePr>
            <a:graphicFrameLocks noChangeAspect="1"/>
          </p:cNvGraphicFramePr>
          <p:nvPr/>
        </p:nvGraphicFramePr>
        <p:xfrm>
          <a:off x="1258888" y="2227263"/>
          <a:ext cx="7207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Equation" r:id="rId6" imgW="482400" imgH="317160" progId="Equation.DSMT4">
                  <p:embed/>
                </p:oleObj>
              </mc:Choice>
              <mc:Fallback>
                <p:oleObj name="Equation" r:id="rId6" imgW="482400" imgH="317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27263"/>
                        <a:ext cx="7207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2574925" y="3579813"/>
            <a:ext cx="2640013" cy="496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1.4.2.7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 </a:t>
            </a:r>
            <a:r>
              <a:rPr lang="en-US" dirty="0" smtClean="0">
                <a:latin typeface="Arial" charset="0"/>
                <a:cs typeface="Arial" charset="0"/>
              </a:rPr>
              <a:t>using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the chain rule, and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Proof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   the derivative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derivative of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w.r.t.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nx</a:t>
            </a:r>
            <a:r>
              <a:rPr lang="en-US" i="1" baseline="30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7</a:t>
            </a:r>
          </a:p>
        </p:txBody>
      </p: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2852738" y="3808413"/>
          <a:ext cx="2736850" cy="261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Equation" r:id="rId4" imgW="1536480" imgH="1473120" progId="Equation.DSMT4">
                  <p:embed/>
                </p:oleObj>
              </mc:Choice>
              <mc:Fallback>
                <p:oleObj name="Equation" r:id="rId4" imgW="1536480" imgH="1473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738" y="3808413"/>
                        <a:ext cx="2736850" cy="261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Oval 9"/>
          <p:cNvSpPr/>
          <p:nvPr/>
        </p:nvSpPr>
        <p:spPr>
          <a:xfrm>
            <a:off x="3789363" y="5076825"/>
            <a:ext cx="654050" cy="4397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5364163" y="3573463"/>
            <a:ext cx="654050" cy="4413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7411" name="Object 6"/>
          <p:cNvGraphicFramePr>
            <a:graphicFrameLocks noChangeAspect="1"/>
          </p:cNvGraphicFramePr>
          <p:nvPr/>
        </p:nvGraphicFramePr>
        <p:xfrm>
          <a:off x="1258888" y="2227263"/>
          <a:ext cx="72072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6" imgW="482400" imgH="317160" progId="Equation.DSMT4">
                  <p:embed/>
                </p:oleObj>
              </mc:Choice>
              <mc:Fallback>
                <p:oleObj name="Equation" r:id="rId6" imgW="482400" imgH="31716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227263"/>
                        <a:ext cx="72072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2574925" y="3579813"/>
            <a:ext cx="2640013" cy="4968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3741738" y="4478338"/>
            <a:ext cx="719137" cy="606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1.4.2.7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     for integer values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4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8</a:t>
            </a:r>
          </a:p>
        </p:txBody>
      </p:sp>
      <p:sp>
        <p:nvSpPr>
          <p:cNvPr id="9" name="Oval 8"/>
          <p:cNvSpPr/>
          <p:nvPr/>
        </p:nvSpPr>
        <p:spPr>
          <a:xfrm>
            <a:off x="2655888" y="2208213"/>
            <a:ext cx="863600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8434" name="Object 3"/>
          <p:cNvGraphicFramePr>
            <a:graphicFrameLocks noChangeAspect="1"/>
          </p:cNvGraphicFramePr>
          <p:nvPr/>
        </p:nvGraphicFramePr>
        <p:xfrm>
          <a:off x="2559050" y="3071813"/>
          <a:ext cx="35623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Equation" r:id="rId4" imgW="1904760" imgH="253800" progId="Equation.DSMT4">
                  <p:embed/>
                </p:oleObj>
              </mc:Choice>
              <mc:Fallback>
                <p:oleObj name="Equation" r:id="rId4" imgW="19047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9050" y="3071813"/>
                        <a:ext cx="356235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2124075" y="155733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6" imgW="965160" imgH="253800" progId="Equation.DSMT4">
                  <p:embed/>
                </p:oleObj>
              </mc:Choice>
              <mc:Fallback>
                <p:oleObj name="Equation" r:id="rId6" imgW="965160" imgH="2538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55733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5"/>
          <p:cNvGraphicFramePr>
            <a:graphicFrameLocks noChangeAspect="1"/>
          </p:cNvGraphicFramePr>
          <p:nvPr/>
        </p:nvGraphicFramePr>
        <p:xfrm>
          <a:off x="2593975" y="1952625"/>
          <a:ext cx="3135313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Equation" r:id="rId8" imgW="1562040" imgH="203040" progId="Equation.DSMT4">
                  <p:embed/>
                </p:oleObj>
              </mc:Choice>
              <mc:Fallback>
                <p:oleObj name="Equation" r:id="rId8" imgW="156204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952625"/>
                        <a:ext cx="3135313" cy="407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7" name="Object 7"/>
          <p:cNvGraphicFramePr>
            <a:graphicFrameLocks noChangeAspect="1"/>
          </p:cNvGraphicFramePr>
          <p:nvPr/>
        </p:nvGraphicFramePr>
        <p:xfrm>
          <a:off x="2684463" y="22494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Equation" r:id="rId10" imgW="965160" imgH="253800" progId="Equation.DSMT4">
                  <p:embed/>
                </p:oleObj>
              </mc:Choice>
              <mc:Fallback>
                <p:oleObj name="Equation" r:id="rId10" imgW="96516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4463" y="22494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5294313" y="2987675"/>
            <a:ext cx="865187" cy="59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1.4.2.8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     for integer values of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4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8</a:t>
            </a:r>
          </a:p>
        </p:txBody>
      </p:sp>
      <p:sp>
        <p:nvSpPr>
          <p:cNvPr id="9" name="Oval 8"/>
          <p:cNvSpPr/>
          <p:nvPr/>
        </p:nvSpPr>
        <p:spPr>
          <a:xfrm>
            <a:off x="2651125" y="2208213"/>
            <a:ext cx="863600" cy="592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2555875" y="3055938"/>
          <a:ext cx="4013200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Equation" r:id="rId4" imgW="2145960" imgH="1041120" progId="Equation.DSMT4">
                  <p:embed/>
                </p:oleObj>
              </mc:Choice>
              <mc:Fallback>
                <p:oleObj name="Equation" r:id="rId4" imgW="2145960" imgH="104112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055938"/>
                        <a:ext cx="4013200" cy="1944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2127250" y="15509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Equation" r:id="rId6" imgW="965160" imgH="253800" progId="Equation.DSMT4">
                  <p:embed/>
                </p:oleObj>
              </mc:Choice>
              <mc:Fallback>
                <p:oleObj name="Equation" r:id="rId6" imgW="9651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250" y="15509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593975" y="1951038"/>
          <a:ext cx="313531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Equation" r:id="rId8" imgW="1562040" imgH="203040" progId="Equation.DSMT4">
                  <p:embed/>
                </p:oleObj>
              </mc:Choice>
              <mc:Fallback>
                <p:oleObj name="Equation" r:id="rId8" imgW="1562040" imgH="203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3975" y="1951038"/>
                        <a:ext cx="3135313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Object 6"/>
          <p:cNvGraphicFramePr>
            <a:graphicFrameLocks noChangeAspect="1"/>
          </p:cNvGraphicFramePr>
          <p:nvPr/>
        </p:nvGraphicFramePr>
        <p:xfrm>
          <a:off x="2679700" y="2249488"/>
          <a:ext cx="193675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Equation" r:id="rId10" imgW="965160" imgH="253800" progId="Equation.DSMT4">
                  <p:embed/>
                </p:oleObj>
              </mc:Choice>
              <mc:Fallback>
                <p:oleObj name="Equation" r:id="rId10" imgW="96516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9700" y="2249488"/>
                        <a:ext cx="1936750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3730625" y="2208213"/>
            <a:ext cx="865188" cy="592137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91138" y="2997200"/>
            <a:ext cx="865187" cy="593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4" name="Oval 13"/>
          <p:cNvSpPr/>
          <p:nvPr/>
        </p:nvSpPr>
        <p:spPr>
          <a:xfrm>
            <a:off x="5338763" y="3505200"/>
            <a:ext cx="863600" cy="5921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1.4.2.8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9</a:t>
            </a:r>
          </a:p>
        </p:txBody>
      </p:sp>
      <p:sp>
        <p:nvSpPr>
          <p:cNvPr id="9" name="Oval 8"/>
          <p:cNvSpPr/>
          <p:nvPr/>
        </p:nvSpPr>
        <p:spPr>
          <a:xfrm>
            <a:off x="2843808" y="1303929"/>
            <a:ext cx="863600" cy="1008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048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747104"/>
              </p:ext>
            </p:extLst>
          </p:nvPr>
        </p:nvGraphicFramePr>
        <p:xfrm>
          <a:off x="2229216" y="1322458"/>
          <a:ext cx="23193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Equation" r:id="rId4" imgW="1155600" imgH="457200" progId="Equation.DSMT4">
                  <p:embed/>
                </p:oleObj>
              </mc:Choice>
              <mc:Fallback>
                <p:oleObj name="Equation" r:id="rId4" imgW="1155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9216" y="1322458"/>
                        <a:ext cx="2319338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572024"/>
              </p:ext>
            </p:extLst>
          </p:nvPr>
        </p:nvGraphicFramePr>
        <p:xfrm>
          <a:off x="2700338" y="2348880"/>
          <a:ext cx="27273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348880"/>
                        <a:ext cx="2727325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/>
          <p:cNvSpPr/>
          <p:nvPr/>
        </p:nvSpPr>
        <p:spPr>
          <a:xfrm>
            <a:off x="4352206" y="3861048"/>
            <a:ext cx="792162" cy="8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048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528036"/>
              </p:ext>
            </p:extLst>
          </p:nvPr>
        </p:nvGraphicFramePr>
        <p:xfrm>
          <a:off x="3018706" y="3921373"/>
          <a:ext cx="3065462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Equation" r:id="rId8" imgW="2171520" imgH="507960" progId="Equation.DSMT4">
                  <p:embed/>
                </p:oleObj>
              </mc:Choice>
              <mc:Fallback>
                <p:oleObj name="Equation" r:id="rId8" imgW="2171520" imgH="50796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706" y="3921373"/>
                        <a:ext cx="3065462" cy="715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1.4.2.9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5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9</a:t>
            </a:r>
          </a:p>
        </p:txBody>
      </p:sp>
      <p:sp>
        <p:nvSpPr>
          <p:cNvPr id="9" name="Oval 8"/>
          <p:cNvSpPr/>
          <p:nvPr/>
        </p:nvSpPr>
        <p:spPr>
          <a:xfrm>
            <a:off x="3000375" y="1341438"/>
            <a:ext cx="863600" cy="10080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1506" name="Object 3"/>
          <p:cNvGraphicFramePr>
            <a:graphicFrameLocks noChangeAspect="1"/>
          </p:cNvGraphicFramePr>
          <p:nvPr/>
        </p:nvGraphicFramePr>
        <p:xfrm>
          <a:off x="2336800" y="1389063"/>
          <a:ext cx="2319338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" name="Equation" r:id="rId4" imgW="1155600" imgH="457200" progId="Equation.DSMT4">
                  <p:embed/>
                </p:oleObj>
              </mc:Choice>
              <mc:Fallback>
                <p:oleObj name="Equation" r:id="rId4" imgW="1155600" imgH="457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1389063"/>
                        <a:ext cx="2319338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7" name="Object 3"/>
          <p:cNvGraphicFramePr>
            <a:graphicFrameLocks noChangeAspect="1"/>
          </p:cNvGraphicFramePr>
          <p:nvPr/>
        </p:nvGraphicFramePr>
        <p:xfrm>
          <a:off x="2700338" y="2133600"/>
          <a:ext cx="2727325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1" name="Equation" r:id="rId6" imgW="1358640" imgH="457200" progId="Equation.DSMT4">
                  <p:embed/>
                </p:oleObj>
              </mc:Choice>
              <mc:Fallback>
                <p:oleObj name="Equation" r:id="rId6" imgW="1358640" imgH="457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2133600"/>
                        <a:ext cx="2727325" cy="91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8" name="Object 4"/>
          <p:cNvGraphicFramePr>
            <a:graphicFrameLocks noChangeAspect="1"/>
          </p:cNvGraphicFramePr>
          <p:nvPr/>
        </p:nvGraphicFramePr>
        <p:xfrm>
          <a:off x="3059113" y="3471863"/>
          <a:ext cx="4249737" cy="331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Equation" r:id="rId8" imgW="3009600" imgH="2349360" progId="Equation.DSMT4">
                  <p:embed/>
                </p:oleObj>
              </mc:Choice>
              <mc:Fallback>
                <p:oleObj name="Equation" r:id="rId8" imgW="3009600" imgH="23493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3471863"/>
                        <a:ext cx="4249737" cy="3316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Oval 11"/>
          <p:cNvSpPr/>
          <p:nvPr/>
        </p:nvSpPr>
        <p:spPr>
          <a:xfrm>
            <a:off x="3924300" y="1484313"/>
            <a:ext cx="863600" cy="7921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4389438" y="3403600"/>
            <a:ext cx="792162" cy="8223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Oval 10"/>
          <p:cNvSpPr/>
          <p:nvPr/>
        </p:nvSpPr>
        <p:spPr>
          <a:xfrm>
            <a:off x="4427538" y="4221163"/>
            <a:ext cx="576262" cy="5762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1.4.2.9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30" name="Object 3"/>
          <p:cNvGraphicFramePr>
            <a:graphicFrameLocks noChangeAspect="1"/>
          </p:cNvGraphicFramePr>
          <p:nvPr/>
        </p:nvGraphicFramePr>
        <p:xfrm>
          <a:off x="2468563" y="1484313"/>
          <a:ext cx="21034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4" name="Equation" r:id="rId4" imgW="1244520" imgH="368280" progId="Equation.DSMT4">
                  <p:embed/>
                </p:oleObj>
              </mc:Choice>
              <mc:Fallback>
                <p:oleObj name="Equation" r:id="rId4" imgW="1244520" imgH="368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1484313"/>
                        <a:ext cx="21034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5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10</a:t>
            </a:r>
          </a:p>
        </p:txBody>
      </p:sp>
      <p:sp>
        <p:nvSpPr>
          <p:cNvPr id="12" name="Oval 11"/>
          <p:cNvSpPr/>
          <p:nvPr/>
        </p:nvSpPr>
        <p:spPr>
          <a:xfrm>
            <a:off x="3492500" y="1412875"/>
            <a:ext cx="1079500" cy="72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59563" y="3086100"/>
            <a:ext cx="936625" cy="733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2531" name="Object 5"/>
          <p:cNvGraphicFramePr>
            <a:graphicFrameLocks noChangeAspect="1"/>
          </p:cNvGraphicFramePr>
          <p:nvPr/>
        </p:nvGraphicFramePr>
        <p:xfrm>
          <a:off x="2763838" y="1893888"/>
          <a:ext cx="24479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5"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893888"/>
                        <a:ext cx="244792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2982913" y="2622550"/>
          <a:ext cx="4605337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Equation" r:id="rId8" imgW="3098520" imgH="761760" progId="Equation.DSMT4">
                  <p:embed/>
                </p:oleObj>
              </mc:Choice>
              <mc:Fallback>
                <p:oleObj name="Equation" r:id="rId8" imgW="3098520" imgH="7617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2913" y="2622550"/>
                        <a:ext cx="4605337" cy="1133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1.4.2.10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Object 3"/>
          <p:cNvGraphicFramePr>
            <a:graphicFrameLocks noChangeAspect="1"/>
          </p:cNvGraphicFramePr>
          <p:nvPr/>
        </p:nvGraphicFramePr>
        <p:xfrm>
          <a:off x="2468563" y="1484313"/>
          <a:ext cx="2103437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8" name="Equation" r:id="rId4" imgW="1244520" imgH="368280" progId="Equation.DSMT4">
                  <p:embed/>
                </p:oleObj>
              </mc:Choice>
              <mc:Fallback>
                <p:oleObj name="Equation" r:id="rId4" imgW="1244520" imgH="3682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1484313"/>
                        <a:ext cx="2103437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2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10</a:t>
            </a:r>
          </a:p>
        </p:txBody>
      </p:sp>
      <p:sp>
        <p:nvSpPr>
          <p:cNvPr id="12" name="Oval 11"/>
          <p:cNvSpPr/>
          <p:nvPr/>
        </p:nvSpPr>
        <p:spPr>
          <a:xfrm>
            <a:off x="3492500" y="1412875"/>
            <a:ext cx="1079500" cy="720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 dirty="0">
              <a:solidFill>
                <a:srgbClr val="00B0F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59563" y="3086100"/>
            <a:ext cx="936625" cy="733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graphicFrame>
        <p:nvGraphicFramePr>
          <p:cNvPr id="23555" name="Object 5"/>
          <p:cNvGraphicFramePr>
            <a:graphicFrameLocks noChangeAspect="1"/>
          </p:cNvGraphicFramePr>
          <p:nvPr/>
        </p:nvGraphicFramePr>
        <p:xfrm>
          <a:off x="2763838" y="1893888"/>
          <a:ext cx="24479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9" name="Equation" r:id="rId6" imgW="1447560" imgH="368280" progId="Equation.DSMT4">
                  <p:embed/>
                </p:oleObj>
              </mc:Choice>
              <mc:Fallback>
                <p:oleObj name="Equation" r:id="rId6" imgW="1447560" imgH="368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1893888"/>
                        <a:ext cx="2447925" cy="620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2987675" y="2636838"/>
          <a:ext cx="5040313" cy="415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" name="Equation" r:id="rId8" imgW="3390840" imgH="2793960" progId="Equation.DSMT4">
                  <p:embed/>
                </p:oleObj>
              </mc:Choice>
              <mc:Fallback>
                <p:oleObj name="Equation" r:id="rId8" imgW="3390840" imgH="27939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636838"/>
                        <a:ext cx="5040313" cy="4156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Oval 8"/>
          <p:cNvSpPr/>
          <p:nvPr/>
        </p:nvSpPr>
        <p:spPr>
          <a:xfrm>
            <a:off x="2413000" y="1412875"/>
            <a:ext cx="863600" cy="72072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213600" y="3717925"/>
            <a:ext cx="863600" cy="71913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10182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1.4.2.10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we have a formula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which we wish to show is true for all values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i="1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Usually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 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= 1</a:t>
            </a: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example, we may wish to show that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None/>
            </a:pPr>
            <a:r>
              <a:rPr lang="en-US" dirty="0" smtClean="0">
                <a:latin typeface="Arial" charset="0"/>
                <a:cs typeface="Arial" charset="0"/>
              </a:rPr>
              <a:t>	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0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059832" y="3429000"/>
          <a:ext cx="2889250" cy="91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6" name="Equation" r:id="rId4" imgW="1320480" imgH="419040" progId="Equation.DSMT4">
                  <p:embed/>
                </p:oleObj>
              </mc:Choice>
              <mc:Fallback>
                <p:oleObj name="Equation" r:id="rId4" imgW="132048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3429000"/>
                        <a:ext cx="2889250" cy="915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All of these examples have been examples where proof by induction satisfies the desired result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What happens if it fails?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will look at three cases: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inductive step fails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initial inductive step is false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The “proof” is invalid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1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we have an incorrect formula—what happens?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Recall Fibonacci numbers: 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you saw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(2) = 2 </a:t>
            </a:r>
            <a:r>
              <a:rPr lang="en-US" smtClean="0">
                <a:latin typeface="Arial" charset="0"/>
                <a:cs typeface="Arial" charset="0"/>
              </a:rPr>
              <a:t>and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(3) = 3</a:t>
            </a:r>
            <a:r>
              <a:rPr lang="en-US" smtClean="0">
                <a:latin typeface="Arial" charset="0"/>
                <a:cs typeface="Arial" charset="0"/>
              </a:rPr>
              <a:t> and ask:</a:t>
            </a:r>
          </a:p>
          <a:p>
            <a:pPr lvl="1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	</a:t>
            </a:r>
            <a:r>
              <a:rPr lang="en-US" sz="1600" smtClean="0">
                <a:latin typeface="Arial" charset="0"/>
                <a:cs typeface="Arial" charset="0"/>
              </a:rPr>
              <a:t>             </a:t>
            </a:r>
            <a:r>
              <a:rPr lang="en-US" sz="2000" smtClean="0">
                <a:latin typeface="Arial" charset="0"/>
                <a:cs typeface="Arial" charset="0"/>
              </a:rPr>
              <a:t>Is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smtClean="0">
                <a:latin typeface="Arial" charset="0"/>
                <a:cs typeface="Arial" charset="0"/>
              </a:rPr>
              <a:t>for </a:t>
            </a:r>
            <a:r>
              <a:rPr lang="en-US" sz="2000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z="2000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US" sz="2000" smtClean="0">
                <a:latin typeface="Arial" charset="0"/>
                <a:cs typeface="Arial" charset="0"/>
              </a:rPr>
              <a:t>? </a:t>
            </a:r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smtClean="0">
                <a:latin typeface="Arial" charset="0"/>
                <a:cs typeface="Arial" charset="0"/>
              </a:rPr>
              <a:t>: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(1) = 1 </a:t>
            </a:r>
            <a:r>
              <a:rPr lang="en-US" smtClean="0">
                <a:latin typeface="Arial" charset="0"/>
                <a:cs typeface="Arial" charset="0"/>
              </a:rPr>
              <a:t>by definition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all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…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However:  </a:t>
            </a:r>
          </a:p>
        </p:txBody>
      </p:sp>
      <p:graphicFrame>
        <p:nvGraphicFramePr>
          <p:cNvPr id="24578" name="Object 5"/>
          <p:cNvGraphicFramePr>
            <a:graphicFrameLocks noChangeAspect="1"/>
          </p:cNvGraphicFramePr>
          <p:nvPr/>
        </p:nvGraphicFramePr>
        <p:xfrm>
          <a:off x="2636838" y="2276475"/>
          <a:ext cx="3951287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Equation" r:id="rId4" imgW="2336760" imgH="482400" progId="Equation.DSMT4">
                  <p:embed/>
                </p:oleObj>
              </mc:Choice>
              <mc:Fallback>
                <p:oleObj name="Equation" r:id="rId4" imgW="2336760" imgH="482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6838" y="2276475"/>
                        <a:ext cx="3951287" cy="815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11"/>
          <p:cNvGraphicFramePr>
            <a:graphicFrameLocks noChangeAspect="1"/>
          </p:cNvGraphicFramePr>
          <p:nvPr/>
        </p:nvGraphicFramePr>
        <p:xfrm>
          <a:off x="2484438" y="4983163"/>
          <a:ext cx="2928937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Equation" r:id="rId6" imgW="1688760" imgH="914400" progId="Equation.DSMT4">
                  <p:embed/>
                </p:oleObj>
              </mc:Choice>
              <mc:Fallback>
                <p:oleObj name="Equation" r:id="rId6" imgW="1688760" imgH="9144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983163"/>
                        <a:ext cx="2928937" cy="1584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2" name="TextBox 17"/>
          <p:cNvSpPr txBox="1">
            <a:spLocks noChangeArrowheads="1"/>
          </p:cNvSpPr>
          <p:nvPr/>
        </p:nvSpPr>
        <p:spPr bwMode="auto">
          <a:xfrm>
            <a:off x="4356100" y="6237288"/>
            <a:ext cx="2967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>
                <a:solidFill>
                  <a:srgbClr val="FF0000"/>
                </a:solidFill>
              </a:rPr>
              <a:t>Thus, the formula is wrong!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2</a:t>
            </a:r>
          </a:p>
        </p:txBody>
      </p:sp>
      <p:sp>
        <p:nvSpPr>
          <p:cNvPr id="256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Consider the recursive formula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Can we find a closed form?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Suppose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&gt; 1</a:t>
            </a:r>
            <a:r>
              <a:rPr lang="en-US" dirty="0" smtClean="0">
                <a:latin typeface="Arial" charset="0"/>
                <a:cs typeface="Arial" charset="0"/>
              </a:rPr>
              <a:t>, then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One may accidently conclude that 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This is incorrect: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(1) =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(0) = 1</a:t>
            </a:r>
            <a:r>
              <a:rPr lang="en-US" dirty="0" smtClean="0">
                <a:latin typeface="Arial" charset="0"/>
                <a:cs typeface="Arial" charset="0"/>
              </a:rPr>
              <a:t>:  the base case is at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1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correct closed-form formula is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5602" name="Object 5"/>
          <p:cNvGraphicFramePr>
            <a:graphicFrameLocks noChangeAspect="1"/>
          </p:cNvGraphicFramePr>
          <p:nvPr/>
        </p:nvGraphicFramePr>
        <p:xfrm>
          <a:off x="4859338" y="1268413"/>
          <a:ext cx="2746375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Equation" r:id="rId4" imgW="1536480" imgH="685800" progId="Equation.DSMT4">
                  <p:embed/>
                </p:oleObj>
              </mc:Choice>
              <mc:Fallback>
                <p:oleObj name="Equation" r:id="rId4" imgW="153648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1268413"/>
                        <a:ext cx="2746375" cy="122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3" name="Object 3"/>
          <p:cNvGraphicFramePr>
            <a:graphicFrameLocks noChangeAspect="1"/>
          </p:cNvGraphicFramePr>
          <p:nvPr/>
        </p:nvGraphicFramePr>
        <p:xfrm>
          <a:off x="2619375" y="2293938"/>
          <a:ext cx="2776538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Equation" r:id="rId6" imgW="1688760" imgH="1130040" progId="Equation.DSMT4">
                  <p:embed/>
                </p:oleObj>
              </mc:Choice>
              <mc:Fallback>
                <p:oleObj name="Equation" r:id="rId6" imgW="1688760" imgH="11300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75" y="2293938"/>
                        <a:ext cx="2776538" cy="18557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6"/>
          <p:cNvGraphicFramePr>
            <a:graphicFrameLocks noChangeAspect="1"/>
          </p:cNvGraphicFramePr>
          <p:nvPr/>
        </p:nvGraphicFramePr>
        <p:xfrm>
          <a:off x="1284288" y="4133850"/>
          <a:ext cx="183832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Equation" r:id="rId8" imgW="1117440" imgH="253800" progId="Equation.DSMT4">
                  <p:embed/>
                </p:oleObj>
              </mc:Choice>
              <mc:Fallback>
                <p:oleObj name="Equation" r:id="rId8" imgW="1117440" imgH="253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4288" y="4133850"/>
                        <a:ext cx="1838325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5" name="Object 7"/>
          <p:cNvGraphicFramePr>
            <a:graphicFrameLocks noChangeAspect="1"/>
          </p:cNvGraphicFramePr>
          <p:nvPr/>
        </p:nvGraphicFramePr>
        <p:xfrm>
          <a:off x="5219700" y="4525963"/>
          <a:ext cx="10858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Equation" r:id="rId10" imgW="660240" imgH="253800" progId="Equation.DSMT4">
                  <p:embed/>
                </p:oleObj>
              </mc:Choice>
              <mc:Fallback>
                <p:oleObj name="Equation" r:id="rId10" imgW="66024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525963"/>
                        <a:ext cx="1085850" cy="41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6" name="Object 8"/>
          <p:cNvGraphicFramePr>
            <a:graphicFrameLocks noChangeAspect="1"/>
          </p:cNvGraphicFramePr>
          <p:nvPr/>
        </p:nvGraphicFramePr>
        <p:xfrm>
          <a:off x="3419475" y="5572125"/>
          <a:ext cx="2478088" cy="88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6" name="Equation" r:id="rId12" imgW="1282680" imgH="457200" progId="Equation.DSMT4">
                  <p:embed/>
                </p:oleObj>
              </mc:Choice>
              <mc:Fallback>
                <p:oleObj name="Equation" r:id="rId12" imgW="1282680" imgH="457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5572125"/>
                        <a:ext cx="2478088" cy="881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Connector 9"/>
          <p:cNvCxnSpPr/>
          <p:nvPr/>
        </p:nvCxnSpPr>
        <p:spPr>
          <a:xfrm rot="10800000">
            <a:off x="2555875" y="3716338"/>
            <a:ext cx="2952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TextBox 10"/>
          <p:cNvSpPr txBox="1">
            <a:spLocks noChangeArrowheads="1"/>
          </p:cNvSpPr>
          <p:nvPr/>
        </p:nvSpPr>
        <p:spPr bwMode="auto">
          <a:xfrm>
            <a:off x="2627313" y="3213100"/>
            <a:ext cx="314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itchFamily="18" charset="0"/>
                <a:cs typeface="Times New Roman" pitchFamily="18" charset="0"/>
              </a:rPr>
              <a:t>+</a:t>
            </a:r>
            <a:endParaRPr lang="en-CA"/>
          </a:p>
        </p:txBody>
      </p:sp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3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opposition to the statement that “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dirty="0" smtClean="0">
                <a:latin typeface="Arial" charset="0"/>
                <a:cs typeface="Arial" charset="0"/>
              </a:rPr>
              <a:t> is a horse of a different color”, prove all horses are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single horse has the same color as itself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all horses in a set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have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Then, given a set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</a:t>
            </a:r>
            <a:r>
              <a:rPr lang="en-US" dirty="0" smtClean="0">
                <a:latin typeface="Arial" charset="0"/>
                <a:cs typeface="Arial" charset="0"/>
              </a:rPr>
              <a:t>horses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dirty="0" smtClean="0">
                <a:latin typeface="Arial" charset="0"/>
                <a:cs typeface="Arial" charset="0"/>
              </a:rPr>
              <a:t>, we may group them into two groups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		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 </a:t>
            </a:r>
            <a:r>
              <a:rPr lang="en-US" dirty="0" smtClean="0">
                <a:latin typeface="Arial" charset="0"/>
                <a:cs typeface="Arial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{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…,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By assumption, all the horses in both sets of size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 are the same color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Therefore, all the horses in the set of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US" dirty="0" smtClean="0">
                <a:latin typeface="Arial" charset="0"/>
                <a:cs typeface="Arial" charset="0"/>
              </a:rPr>
              <a:t> horses must be the same color</a:t>
            </a: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Problem:  the inductive step fails if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+ 1 = 2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Given a set of two horses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{Sea Horse,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Barbaro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</a:t>
            </a:r>
            <a:r>
              <a:rPr lang="en-US" dirty="0" smtClean="0">
                <a:latin typeface="Arial" charset="0"/>
                <a:cs typeface="Arial" charset="0"/>
              </a:rPr>
              <a:t>, there is no overlap in the two subsets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{Sea Horse} </a:t>
            </a:r>
            <a:r>
              <a:rPr lang="en-US" dirty="0" smtClean="0">
                <a:latin typeface="Arial" charset="0"/>
                <a:cs typeface="Arial" charset="0"/>
              </a:rPr>
              <a:t>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{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Barbaro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}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1.4.3.3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4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cannot get full eating peas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 person cannot become full eating one pea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a person is not full after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If a person has eaten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+ 1 </a:t>
            </a:r>
            <a:r>
              <a:rPr lang="en-US" smtClean="0">
                <a:latin typeface="Arial" charset="0"/>
                <a:cs typeface="Arial" charset="0"/>
              </a:rPr>
              <a:t>peas, this is one more than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 and, by assumption, the person was not full after eating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peas and eating one more pea will not make him or her full, either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Non-Example 4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Issues: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 person who is 130 cm in height may not be considered tall; however, one cannot argue that just because if someone is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cm </a:t>
            </a:r>
            <a:r>
              <a:rPr lang="en-US" dirty="0" smtClean="0">
                <a:latin typeface="Arial" charset="0"/>
                <a:cs typeface="Arial" charset="0"/>
              </a:rPr>
              <a:t>is considered not tall, then adding one more </a:t>
            </a:r>
            <a:r>
              <a:rPr lang="en-US" dirty="0" err="1" smtClean="0">
                <a:latin typeface="Arial" charset="0"/>
                <a:cs typeface="Arial" charset="0"/>
              </a:rPr>
              <a:t>centimetre</a:t>
            </a:r>
            <a:r>
              <a:rPr lang="en-US" dirty="0" smtClean="0">
                <a:latin typeface="Arial" charset="0"/>
                <a:cs typeface="Arial" charset="0"/>
              </a:rPr>
              <a:t> will not make them tall, either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If one pea is eaten at a time, the rate of digestion may in fact equal the rate of consumption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“Full” is not a well defined value, either</a:t>
            </a:r>
          </a:p>
          <a:p>
            <a:pPr lvl="2" eaLnBrk="1" hangingPunct="1"/>
            <a:r>
              <a:rPr lang="en-CA" dirty="0" err="1" smtClean="0">
                <a:latin typeface="Arial" charset="0"/>
                <a:cs typeface="Arial" charset="0"/>
              </a:rPr>
              <a:t>Hossein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dirty="0" err="1" smtClean="0">
                <a:latin typeface="Arial" charset="0"/>
                <a:cs typeface="Arial" charset="0"/>
              </a:rPr>
              <a:t>Rezazadeh</a:t>
            </a:r>
            <a:r>
              <a:rPr lang="en-CA" dirty="0" smtClean="0">
                <a:latin typeface="Arial" charset="0"/>
                <a:cs typeface="Arial" charset="0"/>
              </a:rPr>
              <a:t>, at his height, may have been able to </a:t>
            </a:r>
            <a:r>
              <a:rPr lang="en-CA" i="1" dirty="0" smtClean="0">
                <a:latin typeface="Arial" charset="0"/>
                <a:cs typeface="Arial" charset="0"/>
              </a:rPr>
              <a:t>clean and jerk</a:t>
            </a:r>
            <a:br>
              <a:rPr lang="en-CA" i="1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240 kg </a:t>
            </a:r>
            <a:r>
              <a:rPr lang="en-CA" dirty="0" smtClean="0">
                <a:latin typeface="Arial" charset="0"/>
                <a:cs typeface="Arial" charset="0"/>
              </a:rPr>
              <a:t>with every attempt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He was unable to ever achieve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265 kg</a:t>
            </a:r>
          </a:p>
          <a:p>
            <a:pPr lvl="2" eaLnBrk="1" hangingPunct="1"/>
            <a:r>
              <a:rPr lang="en-US" dirty="0" smtClean="0">
                <a:latin typeface="Arial" charset="0"/>
                <a:cs typeface="Arial" charset="0"/>
              </a:rPr>
              <a:t>Attempts to </a:t>
            </a:r>
            <a:r>
              <a:rPr lang="en-US" i="1" dirty="0" smtClean="0">
                <a:latin typeface="Arial" charset="0"/>
                <a:cs typeface="Arial" charset="0"/>
              </a:rPr>
              <a:t>clean and jerk</a:t>
            </a:r>
            <a:r>
              <a:rPr lang="en-US" dirty="0" smtClean="0">
                <a:latin typeface="Arial" charset="0"/>
                <a:cs typeface="Arial" charset="0"/>
              </a:rPr>
              <a:t> weights between these two values may succeed or fail based on numerous other factors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1.4.3.4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induction principle can either be assumed in a mathematical system as an axiom, or it can be derived from other axioms</a:t>
            </a:r>
          </a:p>
          <a:p>
            <a:pPr eaLnBrk="1" hangingPunct="1"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Alternatively, it can be deduced from other axioms, such as: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natural numbers (0, 1, 2, 3, …) are linearly ordered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Every natural number is either 0 or the successor of another natural number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successor is by definition greater than what it succeeds</a:t>
            </a:r>
          </a:p>
        </p:txBody>
      </p:sp>
      <p:sp>
        <p:nvSpPr>
          <p:cNvPr id="266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may ask:  “Suppose you’ve proved some formula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mtClean="0">
                <a:latin typeface="Arial" charset="0"/>
                <a:cs typeface="Arial" charset="0"/>
              </a:rPr>
              <a:t>for by induction to be true for all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0, 1, 2, …</a:t>
            </a:r>
            <a:r>
              <a:rPr lang="en-US" smtClean="0">
                <a:latin typeface="Arial" charset="0"/>
                <a:cs typeface="Arial" charset="0"/>
              </a:rPr>
              <a:t>; all we really showed was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(0)</a:t>
            </a:r>
            <a:r>
              <a:rPr lang="en-US" smtClean="0">
                <a:latin typeface="Arial" charset="0"/>
                <a:cs typeface="Arial" charset="0"/>
              </a:rPr>
              <a:t> is true—could it not fail for some larger value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?</a:t>
            </a: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that there is a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Arial" charset="0"/>
                <a:cs typeface="Arial" charset="0"/>
              </a:rPr>
              <a:t> such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false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There must be a smallest value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&gt; 0 </a:t>
            </a:r>
            <a:r>
              <a:rPr lang="en-US" smtClean="0">
                <a:latin typeface="Arial" charset="0"/>
                <a:cs typeface="Arial" charset="0"/>
              </a:rPr>
              <a:t>such that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	 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 –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1)</a:t>
            </a:r>
            <a:r>
              <a:rPr lang="en-US" smtClean="0">
                <a:latin typeface="Arial" charset="0"/>
                <a:cs typeface="Arial" charset="0"/>
              </a:rPr>
              <a:t> is true but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	   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false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But the inductive step showed that if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 –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1)</a:t>
            </a:r>
            <a:r>
              <a:rPr lang="en-US" smtClean="0">
                <a:latin typeface="Arial" charset="0"/>
                <a:cs typeface="Arial" charset="0"/>
              </a:rPr>
              <a:t> is true, it must also be true that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is true!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Thus, no such smallest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mtClean="0">
                <a:latin typeface="Arial" charset="0"/>
                <a:cs typeface="Arial" charset="0"/>
              </a:rPr>
              <a:t> can exist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Thus, no subset of </a:t>
            </a:r>
            <a:r>
              <a:rPr lang="en-US" b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 can have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mtClean="0">
                <a:latin typeface="Arial" charset="0"/>
                <a:cs typeface="Arial" charset="0"/>
              </a:rPr>
              <a:t> be false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30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Justification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>
                <a:latin typeface="Arial" charset="0"/>
                <a:cs typeface="Arial" charset="0"/>
              </a:rPr>
              <a:t>Strong Induction</a:t>
            </a:r>
          </a:p>
        </p:txBody>
      </p:sp>
      <p:sp>
        <p:nvSpPr>
          <p:cNvPr id="2765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 similar technique is </a:t>
            </a:r>
            <a:r>
              <a:rPr lang="en-CA" i="1" dirty="0" smtClean="0">
                <a:latin typeface="Arial" charset="0"/>
                <a:cs typeface="Arial" charset="0"/>
              </a:rPr>
              <a:t>strong</a:t>
            </a:r>
            <a:r>
              <a:rPr lang="en-CA" dirty="0" smtClean="0">
                <a:latin typeface="Arial" charset="0"/>
                <a:cs typeface="Arial" charset="0"/>
              </a:rPr>
              <a:t> </a:t>
            </a:r>
            <a:r>
              <a:rPr lang="en-CA" i="1" dirty="0" smtClean="0">
                <a:latin typeface="Arial" charset="0"/>
                <a:cs typeface="Arial" charset="0"/>
              </a:rPr>
              <a:t>induction</a:t>
            </a:r>
            <a:r>
              <a:rPr lang="en-CA" dirty="0" smtClean="0">
                <a:latin typeface="Arial" charset="0"/>
                <a:cs typeface="Arial" charset="0"/>
              </a:rPr>
              <a:t> where we replace the statement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Assume that          true</a:t>
            </a: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with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Assume that                                                                   are all true</a:t>
            </a:r>
          </a:p>
          <a:p>
            <a:pPr lvl="1"/>
            <a:endParaRPr lang="en-CA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For example:</a:t>
            </a:r>
          </a:p>
          <a:p>
            <a:pPr lvl="1"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Prove that with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CA" dirty="0" smtClean="0">
                <a:latin typeface="Arial" charset="0"/>
                <a:cs typeface="Arial" charset="0"/>
              </a:rPr>
              <a:t> and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CA" dirty="0" smtClean="0">
                <a:latin typeface="Arial" charset="0"/>
                <a:cs typeface="Arial" charset="0"/>
              </a:rPr>
              <a:t> cent coins, it is possible to make exact change for any amount greater than or equal to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en-CA" dirty="0" smtClean="0">
                <a:latin typeface="Arial" charset="0"/>
                <a:cs typeface="Arial" charset="0"/>
              </a:rPr>
              <a:t> cents</a:t>
            </a:r>
          </a:p>
        </p:txBody>
      </p:sp>
      <p:graphicFrame>
        <p:nvGraphicFramePr>
          <p:cNvPr id="27650" name="Object 5"/>
          <p:cNvGraphicFramePr>
            <a:graphicFrameLocks noChangeAspect="1"/>
          </p:cNvGraphicFramePr>
          <p:nvPr/>
        </p:nvGraphicFramePr>
        <p:xfrm>
          <a:off x="2555875" y="2276475"/>
          <a:ext cx="612775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Equation" r:id="rId3" imgW="342720" imgH="203040" progId="Equation.DSMT4">
                  <p:embed/>
                </p:oleObj>
              </mc:Choice>
              <mc:Fallback>
                <p:oleObj name="Equation" r:id="rId3" imgW="342720" imgH="203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276475"/>
                        <a:ext cx="612775" cy="363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2555875" y="2921000"/>
          <a:ext cx="41798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7" name="Equation" r:id="rId5" imgW="2336760" imgH="253800" progId="Equation.DSMT4">
                  <p:embed/>
                </p:oleObj>
              </mc:Choice>
              <mc:Fallback>
                <p:oleObj name="Equation" r:id="rId5" imgW="2336760" imgH="25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921000"/>
                        <a:ext cx="4179888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1.4.5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2" name="Picture 9" descr="C:\Users\dwharder\Desktop\domino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69134" y="1557338"/>
            <a:ext cx="5567362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Arial" charset="0"/>
                <a:cs typeface="Arial" charset="0"/>
              </a:rPr>
              <a:t>Geometric problems</a:t>
            </a:r>
          </a:p>
        </p:txBody>
      </p:sp>
      <p:sp>
        <p:nvSpPr>
          <p:cNvPr id="2970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Given an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2 </a:t>
            </a:r>
            <a:r>
              <a:rPr lang="en-CA" dirty="0" smtClean="0">
                <a:latin typeface="Arial" charset="0"/>
                <a:cs typeface="Arial" charset="0"/>
              </a:rPr>
              <a:t>grid,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how many ways can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that grid be covered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 dominos? 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Come up with a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formula for </a:t>
            </a:r>
            <a:r>
              <a:rPr lang="en-CA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CA" i="1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,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verify that it is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correct for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5 × 2</a:t>
            </a:r>
            <a:r>
              <a:rPr lang="en-CA" dirty="0" smtClean="0">
                <a:latin typeface="Arial" charset="0"/>
                <a:cs typeface="Arial" charset="0"/>
              </a:rPr>
              <a:t>, and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prove it is true by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induction </a:t>
            </a:r>
          </a:p>
        </p:txBody>
      </p:sp>
      <p:graphicFrame>
        <p:nvGraphicFramePr>
          <p:cNvPr id="29698" name="Object 4"/>
          <p:cNvGraphicFramePr>
            <a:graphicFrameLocks noChangeAspect="1"/>
          </p:cNvGraphicFramePr>
          <p:nvPr/>
        </p:nvGraphicFramePr>
        <p:xfrm>
          <a:off x="5219700" y="1773238"/>
          <a:ext cx="6191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Equation" r:id="rId4" imgW="380880" imgH="228600" progId="Equation.DSMT4">
                  <p:embed/>
                </p:oleObj>
              </mc:Choice>
              <mc:Fallback>
                <p:oleObj name="Equation" r:id="rId4" imgW="38088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1773238"/>
                        <a:ext cx="61912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699" name="Object 3"/>
          <p:cNvGraphicFramePr>
            <a:graphicFrameLocks noChangeAspect="1"/>
          </p:cNvGraphicFramePr>
          <p:nvPr/>
        </p:nvGraphicFramePr>
        <p:xfrm>
          <a:off x="6197600" y="2565400"/>
          <a:ext cx="6810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Equation" r:id="rId6" imgW="419040" imgH="228600" progId="Equation.DSMT4">
                  <p:embed/>
                </p:oleObj>
              </mc:Choice>
              <mc:Fallback>
                <p:oleObj name="Equation" r:id="rId6" imgW="41904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7600" y="2565400"/>
                        <a:ext cx="6810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0" name="Object 6"/>
          <p:cNvGraphicFramePr>
            <a:graphicFrameLocks noChangeAspect="1"/>
          </p:cNvGraphicFramePr>
          <p:nvPr/>
        </p:nvGraphicFramePr>
        <p:xfrm>
          <a:off x="7215188" y="3644900"/>
          <a:ext cx="6619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2" name="Equation" r:id="rId8" imgW="406080" imgH="228600" progId="Equation.DSMT4">
                  <p:embed/>
                </p:oleObj>
              </mc:Choice>
              <mc:Fallback>
                <p:oleObj name="Equation" r:id="rId8" imgW="40608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5188" y="3644900"/>
                        <a:ext cx="661987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7"/>
          <p:cNvGraphicFramePr>
            <a:graphicFrameLocks noChangeAspect="1"/>
          </p:cNvGraphicFramePr>
          <p:nvPr/>
        </p:nvGraphicFramePr>
        <p:xfrm>
          <a:off x="8213725" y="4149725"/>
          <a:ext cx="682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Equation" r:id="rId10" imgW="419040" imgH="228600" progId="Equation.DSMT4">
                  <p:embed/>
                </p:oleObj>
              </mc:Choice>
              <mc:Fallback>
                <p:oleObj name="Equation" r:id="rId10" imgW="419040" imgH="228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3725" y="4149725"/>
                        <a:ext cx="68262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We then proceed by: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Demonstrating that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true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Assuming that the formula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true for an arbitrary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If we are able to demonstrate that this assumption allows us to also show that the formula is true for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US" dirty="0" smtClean="0">
                <a:latin typeface="Arial" charset="0"/>
                <a:cs typeface="Arial" charset="0"/>
              </a:rPr>
              <a:t>, the </a:t>
            </a:r>
            <a:r>
              <a:rPr lang="en-US" i="1" dirty="0" smtClean="0">
                <a:latin typeface="Arial" charset="0"/>
                <a:cs typeface="Arial" charset="0"/>
              </a:rPr>
              <a:t>inductive principle </a:t>
            </a:r>
            <a:r>
              <a:rPr lang="en-US" dirty="0" smtClean="0">
                <a:latin typeface="Arial" charset="0"/>
                <a:cs typeface="Arial" charset="0"/>
              </a:rPr>
              <a:t>allows us to conclude that the formula is true 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Geometric problems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Another: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Come up with a recursive formula that demonstrates that lines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/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will divide the plane into                   regions and show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/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that the formula is correct using induction</a:t>
            </a:r>
          </a:p>
        </p:txBody>
      </p:sp>
      <p:pic>
        <p:nvPicPr>
          <p:cNvPr id="30725" name="Picture 2" descr="C:\Users\dwharder\Desktop\pla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975" y="3573463"/>
            <a:ext cx="4784725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0722" name="Object 5"/>
          <p:cNvGraphicFramePr>
            <a:graphicFrameLocks noChangeAspect="1"/>
          </p:cNvGraphicFramePr>
          <p:nvPr/>
        </p:nvGraphicFramePr>
        <p:xfrm>
          <a:off x="3708400" y="2276475"/>
          <a:ext cx="1271588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1" name="Equation" r:id="rId4" imgW="711000" imgH="419040" progId="Equation.DSMT4">
                  <p:embed/>
                </p:oleObj>
              </mc:Choice>
              <mc:Fallback>
                <p:oleObj name="Equation" r:id="rId4" imgW="711000" imgH="4190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276475"/>
                        <a:ext cx="1271588" cy="747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dwharder\Desktop\triomino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00" y="1441450"/>
            <a:ext cx="5495925" cy="4795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charset="0"/>
                <a:cs typeface="Arial" charset="0"/>
              </a:rPr>
              <a:t>Geometric problems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4506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dirty="0" smtClean="0">
                <a:latin typeface="Arial" charset="0"/>
                <a:cs typeface="Arial" charset="0"/>
              </a:rPr>
              <a:t>	And another:</a:t>
            </a:r>
          </a:p>
          <a:p>
            <a:pPr lvl="1"/>
            <a:r>
              <a:rPr lang="en-CA" dirty="0" smtClean="0">
                <a:latin typeface="Arial" charset="0"/>
                <a:cs typeface="Arial" charset="0"/>
              </a:rPr>
              <a:t>Demonstrate that any</a:t>
            </a:r>
            <a:r>
              <a:rPr lang="en-CA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 × 2</a:t>
            </a:r>
            <a:r>
              <a:rPr lang="en-CA" i="1" baseline="30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dirty="0" smtClean="0">
                <a:latin typeface="Arial" charset="0"/>
                <a:cs typeface="Arial" charset="0"/>
              </a:rPr>
              <a:t> grid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with one square deleted may be</a:t>
            </a:r>
            <a:br>
              <a:rPr lang="en-CA" dirty="0" smtClean="0">
                <a:latin typeface="Arial" charset="0"/>
                <a:cs typeface="Arial" charset="0"/>
              </a:rPr>
            </a:br>
            <a:r>
              <a:rPr lang="en-CA" dirty="0" smtClean="0">
                <a:latin typeface="Arial" charset="0"/>
                <a:cs typeface="Arial" charset="0"/>
              </a:rPr>
              <a:t>tiled with </a:t>
            </a:r>
            <a:r>
              <a:rPr lang="en-CA" dirty="0" err="1" smtClean="0">
                <a:latin typeface="Arial" charset="0"/>
                <a:cs typeface="Arial" charset="0"/>
              </a:rPr>
              <a:t>triominos</a:t>
            </a: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1.4.6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In this topic, we have discussed: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discussed </a:t>
            </a: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smtClean="0">
                <a:latin typeface="Arial" charset="0"/>
                <a:cs typeface="Arial" charset="0"/>
              </a:rPr>
              <a:t>inductive principle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Ten different examples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Proof by induction can be applied incorrectly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Why it works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Strong induction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Some geometric problems</a:t>
            </a:r>
          </a:p>
        </p:txBody>
      </p:sp>
      <p:sp>
        <p:nvSpPr>
          <p:cNvPr id="4608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Summary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David Sumner, </a:t>
            </a:r>
            <a:r>
              <a:rPr lang="en-CA" i="1" smtClean="0">
                <a:latin typeface="Arial" charset="0"/>
                <a:cs typeface="Arial" charset="0"/>
              </a:rPr>
              <a:t>The Technique of Proof by Induction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http://www.math.sc.edu/~sumner/numbertheory/induction/Induction.html</a:t>
            </a:r>
            <a:endParaRPr lang="en-CA" sz="1400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Wikipedia, </a:t>
            </a:r>
            <a:r>
              <a:rPr lang="en-CA" i="1" smtClean="0">
                <a:latin typeface="Arial" charset="0"/>
                <a:cs typeface="Arial" charset="0"/>
              </a:rPr>
              <a:t>Mathematical induction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sz="1600" smtClean="0">
                <a:latin typeface="Consolas" pitchFamily="49" charset="0"/>
                <a:cs typeface="Consolas" pitchFamily="49" charset="0"/>
              </a:rPr>
              <a:t>http://en.wikipedia.org/wiki/Mathematical_induction</a:t>
            </a: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Donald E. Knuth, </a:t>
            </a:r>
            <a:r>
              <a:rPr lang="en-CA" i="1" smtClean="0">
                <a:latin typeface="Arial" charset="0"/>
                <a:cs typeface="Arial" charset="0"/>
              </a:rPr>
              <a:t>The Art of Computer Programming,Vol</a:t>
            </a:r>
            <a:r>
              <a:rPr lang="en-CA" smtClean="0">
                <a:latin typeface="Arial" charset="0"/>
                <a:cs typeface="Arial" charset="0"/>
              </a:rPr>
              <a:t> </a:t>
            </a:r>
            <a:r>
              <a:rPr lang="en-CA" i="1" smtClean="0">
                <a:latin typeface="Arial" charset="0"/>
                <a:cs typeface="Arial" charset="0"/>
              </a:rPr>
              <a:t>1</a:t>
            </a:r>
            <a:r>
              <a:rPr lang="en-CA" smtClean="0">
                <a:latin typeface="Arial" charset="0"/>
                <a:cs typeface="Arial" charset="0"/>
              </a:rPr>
              <a:t>, </a:t>
            </a:r>
            <a:r>
              <a:rPr lang="en-CA" i="1" smtClean="0">
                <a:latin typeface="Arial" charset="0"/>
                <a:cs typeface="Arial" charset="0"/>
              </a:rPr>
              <a:t>Fundamental Algorithms</a:t>
            </a:r>
            <a:r>
              <a:rPr lang="en-CA" smtClean="0">
                <a:latin typeface="Arial" charset="0"/>
                <a:cs typeface="Arial" charset="0"/>
              </a:rPr>
              <a:t>, 3</a:t>
            </a:r>
            <a:r>
              <a:rPr lang="en-CA" baseline="30000" smtClean="0">
                <a:latin typeface="Arial" charset="0"/>
                <a:cs typeface="Arial" charset="0"/>
              </a:rPr>
              <a:t>rd</a:t>
            </a:r>
            <a:r>
              <a:rPr lang="en-CA" smtClean="0">
                <a:latin typeface="Arial" charset="0"/>
                <a:cs typeface="Arial" charset="0"/>
              </a:rPr>
              <a:t> Ed., Addison Wesley, 1997</a:t>
            </a: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CA" smtClean="0">
              <a:latin typeface="Consolas" pitchFamily="49" charset="0"/>
              <a:cs typeface="Consolas" pitchFamily="49" charset="0"/>
            </a:endParaRPr>
          </a:p>
          <a:p>
            <a:pPr eaLnBrk="1" hangingPunct="1"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  <p:sp>
        <p:nvSpPr>
          <p:cNvPr id="4710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mtClean="0">
                <a:latin typeface="Arial" charset="0"/>
                <a:cs typeface="Arial" charset="0"/>
              </a:rPr>
              <a:t>References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  <p:pic>
        <p:nvPicPr>
          <p:cNvPr id="48132" name="Picture 4" descr="Fireworks_logo_ho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87500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ECEFina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43888" y="115888"/>
            <a:ext cx="735012" cy="112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Definition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Thus,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CA" smtClean="0">
                <a:latin typeface="Arial" charset="0"/>
                <a:cs typeface="Arial" charset="0"/>
              </a:rPr>
              <a:t> is true,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+ 1)</a:t>
            </a:r>
            <a:r>
              <a:rPr lang="en-CA" smtClean="0">
                <a:latin typeface="Arial" charset="0"/>
                <a:cs typeface="Arial" charset="0"/>
              </a:rPr>
              <a:t> is true,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+ 2)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and, if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+ 2)</a:t>
            </a:r>
            <a:r>
              <a:rPr lang="en-CA" smtClean="0">
                <a:latin typeface="Arial" charset="0"/>
                <a:cs typeface="Arial" charset="0"/>
              </a:rPr>
              <a:t> is true,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 + 3)</a:t>
            </a:r>
            <a:r>
              <a:rPr lang="en-CA" smtClean="0">
                <a:latin typeface="Arial" charset="0"/>
                <a:cs typeface="Arial" charset="0"/>
              </a:rPr>
              <a:t> is true</a:t>
            </a: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and so on, and so on, for all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</a:t>
            </a:r>
            <a:r>
              <a:rPr lang="en-CA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5052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Formulation</a:t>
            </a: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Often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is an equation: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For example,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 smtClean="0">
                <a:latin typeface="Arial" charset="0"/>
                <a:cs typeface="Arial" charset="0"/>
              </a:rPr>
              <a:t> may be an equation such as: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It may also be a statement: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The integer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is divisible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Arial" charset="0"/>
                <a:cs typeface="Arial" charset="0"/>
              </a:rPr>
              <a:t> for all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1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Arial" charset="0"/>
                <a:cs typeface="Arial" charset="0"/>
              </a:rPr>
              <a:t>	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3203848" y="2247521"/>
          <a:ext cx="3023915" cy="824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4" imgW="1625400" imgH="444240" progId="Equation.DSMT4">
                  <p:embed/>
                </p:oleObj>
              </mc:Choice>
              <mc:Fallback>
                <p:oleObj name="Equation" r:id="rId4" imgW="162540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2247521"/>
                        <a:ext cx="3023915" cy="82429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377448" y="2968666"/>
          <a:ext cx="2788402" cy="801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Equation" r:id="rId6" imgW="1498320" imgH="431640" progId="Equation.DSMT4">
                  <p:embed/>
                </p:oleObj>
              </mc:Choice>
              <mc:Fallback>
                <p:oleObj name="Equation" r:id="rId6" imgW="14983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7448" y="2968666"/>
                        <a:ext cx="2788402" cy="801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11"/>
          <p:cNvGraphicFramePr>
            <a:graphicFrameLocks noChangeAspect="1"/>
          </p:cNvGraphicFramePr>
          <p:nvPr/>
        </p:nvGraphicFramePr>
        <p:xfrm>
          <a:off x="3251068" y="3689390"/>
          <a:ext cx="2954469" cy="801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8" imgW="1587240" imgH="431640" progId="Equation.DSMT4">
                  <p:embed/>
                </p:oleObj>
              </mc:Choice>
              <mc:Fallback>
                <p:oleObj name="Equation" r:id="rId8" imgW="1587240" imgH="43164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1068" y="3689390"/>
                        <a:ext cx="2954469" cy="80164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CA" dirty="0" smtClean="0"/>
              <a:t>	We will now look at ten examples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r>
              <a:rPr lang="en-CA" dirty="0" smtClean="0"/>
              <a:t>	At each case, we will show the inductive process... </a:t>
            </a:r>
            <a:endParaRPr lang="en-CA" dirty="0"/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697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Prove that                         is true for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dirty="0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When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dirty="0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dirty="0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3028950" y="3611563"/>
          <a:ext cx="1793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4" imgW="1244520" imgH="431640" progId="Equation.DSMT4">
                  <p:embed/>
                </p:oleObj>
              </mc:Choice>
              <mc:Fallback>
                <p:oleObj name="Equation" r:id="rId4" imgW="1244520" imgH="4316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611563"/>
                        <a:ext cx="17938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6"/>
          <p:cNvGraphicFramePr>
            <a:graphicFrameLocks noChangeAspect="1"/>
          </p:cNvGraphicFramePr>
          <p:nvPr/>
        </p:nvGraphicFramePr>
        <p:xfrm>
          <a:off x="6446838" y="2854325"/>
          <a:ext cx="1390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6" imgW="965160" imgH="444240" progId="Equation.DSMT4">
                  <p:embed/>
                </p:oleObj>
              </mc:Choice>
              <mc:Fallback>
                <p:oleObj name="Equation" r:id="rId6" imgW="9651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854325"/>
                        <a:ext cx="13906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</a:t>
            </a:r>
          </a:p>
        </p:txBody>
      </p:sp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4265613" y="3608388"/>
            <a:ext cx="614362" cy="665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058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2155825" y="1443038"/>
          <a:ext cx="150018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8" imgW="965160" imgH="444240" progId="Equation.DSMT4">
                  <p:embed/>
                </p:oleObj>
              </mc:Choice>
              <mc:Fallback>
                <p:oleObj name="Equation" r:id="rId8" imgW="965160" imgH="4442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443038"/>
                        <a:ext cx="150018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21"/>
          <p:cNvGraphicFramePr>
            <a:graphicFrameLocks noChangeAspect="1"/>
          </p:cNvGraphicFramePr>
          <p:nvPr/>
        </p:nvGraphicFramePr>
        <p:xfrm>
          <a:off x="2627313" y="2133600"/>
          <a:ext cx="1835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Equation" r:id="rId10" imgW="1180800" imgH="444240" progId="Equation.DSMT4">
                  <p:embed/>
                </p:oleObj>
              </mc:Choice>
              <mc:Fallback>
                <p:oleObj name="Equation" r:id="rId10" imgW="1180800" imgH="4442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1835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Prove that                         is true for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 </a:t>
            </a:r>
            <a:r>
              <a:rPr lang="en-CA" smtClean="0">
                <a:latin typeface="Times New Roman" pitchFamily="18" charset="0"/>
                <a:cs typeface="Times New Roman" pitchFamily="18" charset="0"/>
              </a:rPr>
              <a:t>≥ 0</a:t>
            </a:r>
            <a:r>
              <a:rPr lang="en-CA" baseline="-2500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When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endParaRPr lang="en-US" smtClean="0">
              <a:latin typeface="Arial" charset="0"/>
              <a:cs typeface="Arial" charset="0"/>
            </a:endParaRP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Assume that the statement is true for a given </a:t>
            </a:r>
            <a:r>
              <a:rPr 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mtClean="0">
                <a:latin typeface="Arial" charset="0"/>
                <a:cs typeface="Arial" charset="0"/>
              </a:rPr>
              <a:t>:</a:t>
            </a:r>
          </a:p>
          <a:p>
            <a:pPr lvl="1" eaLnBrk="1" hangingPunct="1"/>
            <a:r>
              <a:rPr lang="en-US" smtClean="0">
                <a:latin typeface="Arial" charset="0"/>
                <a:cs typeface="Arial" charset="0"/>
              </a:rPr>
              <a:t>We now show:  </a:t>
            </a: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3448050" y="4843463"/>
          <a:ext cx="2854325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4" imgW="1981080" imgH="863280" progId="Equation.DSMT4">
                  <p:embed/>
                </p:oleObj>
              </mc:Choice>
              <mc:Fallback>
                <p:oleObj name="Equation" r:id="rId4" imgW="1981080" imgH="86328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8050" y="4843463"/>
                        <a:ext cx="2854325" cy="1243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4"/>
          <p:cNvGraphicFramePr>
            <a:graphicFrameLocks noChangeAspect="1"/>
          </p:cNvGraphicFramePr>
          <p:nvPr/>
        </p:nvGraphicFramePr>
        <p:xfrm>
          <a:off x="3444875" y="4251325"/>
          <a:ext cx="17018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6" imgW="1180800" imgH="419040" progId="Equation.DSMT4">
                  <p:embed/>
                </p:oleObj>
              </mc:Choice>
              <mc:Fallback>
                <p:oleObj name="Equation" r:id="rId6" imgW="1180800" imgH="41904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4251325"/>
                        <a:ext cx="1701800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3"/>
          <p:cNvGraphicFramePr>
            <a:graphicFrameLocks noChangeAspect="1"/>
          </p:cNvGraphicFramePr>
          <p:nvPr/>
        </p:nvGraphicFramePr>
        <p:xfrm>
          <a:off x="3028950" y="3611563"/>
          <a:ext cx="179387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Equation" r:id="rId8" imgW="1244520" imgH="431640" progId="Equation.DSMT4">
                  <p:embed/>
                </p:oleObj>
              </mc:Choice>
              <mc:Fallback>
                <p:oleObj name="Equation" r:id="rId8" imgW="124452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8950" y="3611563"/>
                        <a:ext cx="1793875" cy="622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6446838" y="2854325"/>
          <a:ext cx="1390650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Equation" r:id="rId10" imgW="965160" imgH="444240" progId="Equation.DSMT4">
                  <p:embed/>
                </p:oleObj>
              </mc:Choice>
              <mc:Fallback>
                <p:oleObj name="Equation" r:id="rId10" imgW="965160" imgH="44424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6838" y="2854325"/>
                        <a:ext cx="1390650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Example 1</a:t>
            </a:r>
          </a:p>
        </p:txBody>
      </p:sp>
      <p:sp>
        <p:nvSpPr>
          <p:cNvPr id="9" name="Oval 8"/>
          <p:cNvSpPr/>
          <p:nvPr/>
        </p:nvSpPr>
        <p:spPr>
          <a:xfrm>
            <a:off x="6300788" y="2836863"/>
            <a:ext cx="614362" cy="663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0" name="Oval 9"/>
          <p:cNvSpPr/>
          <p:nvPr/>
        </p:nvSpPr>
        <p:spPr>
          <a:xfrm>
            <a:off x="7019925" y="2741613"/>
            <a:ext cx="839788" cy="736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6" name="Oval 15"/>
          <p:cNvSpPr/>
          <p:nvPr/>
        </p:nvSpPr>
        <p:spPr>
          <a:xfrm>
            <a:off x="4265613" y="3608388"/>
            <a:ext cx="614362" cy="665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7" name="Oval 16"/>
          <p:cNvSpPr/>
          <p:nvPr/>
        </p:nvSpPr>
        <p:spPr>
          <a:xfrm>
            <a:off x="4346575" y="4154488"/>
            <a:ext cx="838200" cy="7366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308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CA"/>
          </a:p>
        </p:txBody>
      </p:sp>
      <p:graphicFrame>
        <p:nvGraphicFramePr>
          <p:cNvPr id="3078" name="Object 16"/>
          <p:cNvGraphicFramePr>
            <a:graphicFrameLocks noChangeAspect="1"/>
          </p:cNvGraphicFramePr>
          <p:nvPr/>
        </p:nvGraphicFramePr>
        <p:xfrm>
          <a:off x="2155825" y="1443038"/>
          <a:ext cx="150018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12" imgW="965160" imgH="444240" progId="Equation.DSMT4">
                  <p:embed/>
                </p:oleObj>
              </mc:Choice>
              <mc:Fallback>
                <p:oleObj name="Equation" r:id="rId12" imgW="965160" imgH="44424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5825" y="1443038"/>
                        <a:ext cx="1500188" cy="6873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21"/>
          <p:cNvGraphicFramePr>
            <a:graphicFrameLocks noChangeAspect="1"/>
          </p:cNvGraphicFramePr>
          <p:nvPr/>
        </p:nvGraphicFramePr>
        <p:xfrm>
          <a:off x="2627313" y="2133600"/>
          <a:ext cx="183515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Equation" r:id="rId14" imgW="1180800" imgH="444240" progId="Equation.DSMT4">
                  <p:embed/>
                </p:oleObj>
              </mc:Choice>
              <mc:Fallback>
                <p:oleObj name="Equation" r:id="rId14" imgW="1180800" imgH="44424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1835150" cy="687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5"/>
          <p:cNvSpPr txBox="1">
            <a:spLocks noChangeArrowheads="1"/>
          </p:cNvSpPr>
          <p:nvPr/>
        </p:nvSpPr>
        <p:spPr bwMode="auto">
          <a:xfrm>
            <a:off x="179388" y="692696"/>
            <a:ext cx="889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CA" dirty="0" smtClean="0"/>
              <a:t>1.4.2.1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7279</TotalTime>
  <Words>2319</Words>
  <Application>Microsoft Office PowerPoint</Application>
  <PresentationFormat>On-screen Show (4:3)</PresentationFormat>
  <Paragraphs>419</Paragraphs>
  <Slides>44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ＭＳ Ｐゴシック</vt:lpstr>
      <vt:lpstr>Arial</vt:lpstr>
      <vt:lpstr>Calibri</vt:lpstr>
      <vt:lpstr>Consolas</vt:lpstr>
      <vt:lpstr>Courier New</vt:lpstr>
      <vt:lpstr>Times New Roman</vt:lpstr>
      <vt:lpstr>Custom Design</vt:lpstr>
      <vt:lpstr>Equation</vt:lpstr>
      <vt:lpstr>PowerPoint Presentation</vt:lpstr>
      <vt:lpstr>Outline</vt:lpstr>
      <vt:lpstr>Definition</vt:lpstr>
      <vt:lpstr>Definition</vt:lpstr>
      <vt:lpstr>Definition</vt:lpstr>
      <vt:lpstr>Formulation</vt:lpstr>
      <vt:lpstr>Examples</vt:lpstr>
      <vt:lpstr>Example 1</vt:lpstr>
      <vt:lpstr>Example 1</vt:lpstr>
      <vt:lpstr>Example 2</vt:lpstr>
      <vt:lpstr>Example 2</vt:lpstr>
      <vt:lpstr>Example 3</vt:lpstr>
      <vt:lpstr>Example 3</vt:lpstr>
      <vt:lpstr>Example 4</vt:lpstr>
      <vt:lpstr>Example 4</vt:lpstr>
      <vt:lpstr>Example 4</vt:lpstr>
      <vt:lpstr>Example 4</vt:lpstr>
      <vt:lpstr>Example 5</vt:lpstr>
      <vt:lpstr>Example 5</vt:lpstr>
      <vt:lpstr>Example 6</vt:lpstr>
      <vt:lpstr>Example 6</vt:lpstr>
      <vt:lpstr>Example 7</vt:lpstr>
      <vt:lpstr>Example 7</vt:lpstr>
      <vt:lpstr>Example 8</vt:lpstr>
      <vt:lpstr>Example 8</vt:lpstr>
      <vt:lpstr>Example 9</vt:lpstr>
      <vt:lpstr>Example 9</vt:lpstr>
      <vt:lpstr>Example 10</vt:lpstr>
      <vt:lpstr>Example 10</vt:lpstr>
      <vt:lpstr>Non-Examples</vt:lpstr>
      <vt:lpstr>Non-Example 1</vt:lpstr>
      <vt:lpstr>Non-Example 2</vt:lpstr>
      <vt:lpstr>Non-Example 3</vt:lpstr>
      <vt:lpstr>Non-Example 4</vt:lpstr>
      <vt:lpstr>Non-Example 4</vt:lpstr>
      <vt:lpstr>Justification</vt:lpstr>
      <vt:lpstr>Justification</vt:lpstr>
      <vt:lpstr>Strong Induction</vt:lpstr>
      <vt:lpstr>Geometric problems</vt:lpstr>
      <vt:lpstr>Geometric problems</vt:lpstr>
      <vt:lpstr>Geometric problems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416</cp:revision>
  <dcterms:created xsi:type="dcterms:W3CDTF">2009-09-11T23:00:44Z</dcterms:created>
  <dcterms:modified xsi:type="dcterms:W3CDTF">2021-10-14T18:37:57Z</dcterms:modified>
</cp:coreProperties>
</file>